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402" r:id="rId2"/>
    <p:sldId id="256" r:id="rId3"/>
    <p:sldId id="409" r:id="rId4"/>
    <p:sldId id="410" r:id="rId5"/>
    <p:sldId id="411" r:id="rId6"/>
    <p:sldId id="412" r:id="rId7"/>
    <p:sldId id="413" r:id="rId8"/>
    <p:sldId id="414" r:id="rId9"/>
    <p:sldId id="415" r:id="rId10"/>
    <p:sldId id="416" r:id="rId11"/>
    <p:sldId id="417" r:id="rId12"/>
    <p:sldId id="418" r:id="rId13"/>
    <p:sldId id="420" r:id="rId14"/>
    <p:sldId id="419" r:id="rId15"/>
    <p:sldId id="421" r:id="rId16"/>
    <p:sldId id="422" r:id="rId17"/>
    <p:sldId id="423" r:id="rId18"/>
    <p:sldId id="424" r:id="rId19"/>
    <p:sldId id="425" r:id="rId20"/>
    <p:sldId id="426" r:id="rId21"/>
    <p:sldId id="427" r:id="rId22"/>
    <p:sldId id="428" r:id="rId23"/>
    <p:sldId id="429" r:id="rId24"/>
    <p:sldId id="430" r:id="rId25"/>
    <p:sldId id="431" r:id="rId26"/>
    <p:sldId id="432" r:id="rId27"/>
    <p:sldId id="433" r:id="rId28"/>
    <p:sldId id="434" r:id="rId29"/>
    <p:sldId id="435" r:id="rId30"/>
    <p:sldId id="436" r:id="rId31"/>
    <p:sldId id="437" r:id="rId32"/>
    <p:sldId id="438" r:id="rId33"/>
    <p:sldId id="439" r:id="rId34"/>
    <p:sldId id="440" r:id="rId35"/>
    <p:sldId id="441" r:id="rId36"/>
    <p:sldId id="442" r:id="rId37"/>
    <p:sldId id="444" r:id="rId38"/>
    <p:sldId id="443"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08A8"/>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5" d="100"/>
          <a:sy n="85" d="100"/>
        </p:scale>
        <p:origin x="590"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2075A-8040-4281-A31B-F33DE9FF62A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132122B-3E73-4976-AAFC-F23BC1FDC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D47CEB4-A622-466C-96FC-498B092BF752}"/>
              </a:ext>
            </a:extLst>
          </p:cNvPr>
          <p:cNvSpPr>
            <a:spLocks noGrp="1"/>
          </p:cNvSpPr>
          <p:nvPr>
            <p:ph type="dt" sz="half" idx="10"/>
          </p:nvPr>
        </p:nvSpPr>
        <p:spPr/>
        <p:txBody>
          <a:bodyPr/>
          <a:lstStyle/>
          <a:p>
            <a:fld id="{55FF9156-7633-4D6D-876E-5A43B3F88229}" type="datetimeFigureOut">
              <a:rPr lang="en-US" smtClean="0"/>
              <a:t>12/18/2023</a:t>
            </a:fld>
            <a:endParaRPr lang="en-US"/>
          </a:p>
        </p:txBody>
      </p:sp>
      <p:sp>
        <p:nvSpPr>
          <p:cNvPr id="5" name="Footer Placeholder 4">
            <a:extLst>
              <a:ext uri="{FF2B5EF4-FFF2-40B4-BE49-F238E27FC236}">
                <a16:creationId xmlns:a16="http://schemas.microsoft.com/office/drawing/2014/main" id="{8D3A929B-F914-4AB3-8D86-A74B3FEB3C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A6A0A0-264D-4C05-878C-FD8935F46EC4}"/>
              </a:ext>
            </a:extLst>
          </p:cNvPr>
          <p:cNvSpPr>
            <a:spLocks noGrp="1"/>
          </p:cNvSpPr>
          <p:nvPr>
            <p:ph type="sldNum" sz="quarter" idx="12"/>
          </p:nvPr>
        </p:nvSpPr>
        <p:spPr/>
        <p:txBody>
          <a:bodyPr/>
          <a:lstStyle/>
          <a:p>
            <a:fld id="{A935FEC1-9D21-42F3-85D2-E5106FD2F3FD}" type="slidenum">
              <a:rPr lang="en-US" smtClean="0"/>
              <a:t>‹#›</a:t>
            </a:fld>
            <a:endParaRPr lang="en-US"/>
          </a:p>
        </p:txBody>
      </p:sp>
    </p:spTree>
    <p:extLst>
      <p:ext uri="{BB962C8B-B14F-4D97-AF65-F5344CB8AC3E}">
        <p14:creationId xmlns:p14="http://schemas.microsoft.com/office/powerpoint/2010/main" val="2547984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5E792-348F-477A-A3D4-B60502ECFF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C8827EC-7222-416F-B28B-F71F8E09EAF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2D0F4F-0535-447B-8A77-683ADB493762}"/>
              </a:ext>
            </a:extLst>
          </p:cNvPr>
          <p:cNvSpPr>
            <a:spLocks noGrp="1"/>
          </p:cNvSpPr>
          <p:nvPr>
            <p:ph type="dt" sz="half" idx="10"/>
          </p:nvPr>
        </p:nvSpPr>
        <p:spPr/>
        <p:txBody>
          <a:bodyPr/>
          <a:lstStyle/>
          <a:p>
            <a:fld id="{55FF9156-7633-4D6D-876E-5A43B3F88229}" type="datetimeFigureOut">
              <a:rPr lang="en-US" smtClean="0"/>
              <a:t>12/18/2023</a:t>
            </a:fld>
            <a:endParaRPr lang="en-US"/>
          </a:p>
        </p:txBody>
      </p:sp>
      <p:sp>
        <p:nvSpPr>
          <p:cNvPr id="5" name="Footer Placeholder 4">
            <a:extLst>
              <a:ext uri="{FF2B5EF4-FFF2-40B4-BE49-F238E27FC236}">
                <a16:creationId xmlns:a16="http://schemas.microsoft.com/office/drawing/2014/main" id="{64DD4307-535B-4E19-87FD-74A8684A44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D7B9FB-0DB7-401C-9ED8-D1901B21788A}"/>
              </a:ext>
            </a:extLst>
          </p:cNvPr>
          <p:cNvSpPr>
            <a:spLocks noGrp="1"/>
          </p:cNvSpPr>
          <p:nvPr>
            <p:ph type="sldNum" sz="quarter" idx="12"/>
          </p:nvPr>
        </p:nvSpPr>
        <p:spPr/>
        <p:txBody>
          <a:bodyPr/>
          <a:lstStyle/>
          <a:p>
            <a:fld id="{A935FEC1-9D21-42F3-85D2-E5106FD2F3FD}" type="slidenum">
              <a:rPr lang="en-US" smtClean="0"/>
              <a:t>‹#›</a:t>
            </a:fld>
            <a:endParaRPr lang="en-US"/>
          </a:p>
        </p:txBody>
      </p:sp>
    </p:spTree>
    <p:extLst>
      <p:ext uri="{BB962C8B-B14F-4D97-AF65-F5344CB8AC3E}">
        <p14:creationId xmlns:p14="http://schemas.microsoft.com/office/powerpoint/2010/main" val="1447467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1C8DFF-56B3-4E72-B35D-5D2B7E47C5F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AEBCF48-5C27-4DF4-9E06-988493B0E33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1EC85C-8C7F-4546-AA1F-5E379E795038}"/>
              </a:ext>
            </a:extLst>
          </p:cNvPr>
          <p:cNvSpPr>
            <a:spLocks noGrp="1"/>
          </p:cNvSpPr>
          <p:nvPr>
            <p:ph type="dt" sz="half" idx="10"/>
          </p:nvPr>
        </p:nvSpPr>
        <p:spPr/>
        <p:txBody>
          <a:bodyPr/>
          <a:lstStyle/>
          <a:p>
            <a:fld id="{55FF9156-7633-4D6D-876E-5A43B3F88229}" type="datetimeFigureOut">
              <a:rPr lang="en-US" smtClean="0"/>
              <a:t>12/18/2023</a:t>
            </a:fld>
            <a:endParaRPr lang="en-US"/>
          </a:p>
        </p:txBody>
      </p:sp>
      <p:sp>
        <p:nvSpPr>
          <p:cNvPr id="5" name="Footer Placeholder 4">
            <a:extLst>
              <a:ext uri="{FF2B5EF4-FFF2-40B4-BE49-F238E27FC236}">
                <a16:creationId xmlns:a16="http://schemas.microsoft.com/office/drawing/2014/main" id="{581082E4-666E-4852-9043-F6EA80BE99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9B1CF1-A1E6-4B35-A157-73E8C6D23329}"/>
              </a:ext>
            </a:extLst>
          </p:cNvPr>
          <p:cNvSpPr>
            <a:spLocks noGrp="1"/>
          </p:cNvSpPr>
          <p:nvPr>
            <p:ph type="sldNum" sz="quarter" idx="12"/>
          </p:nvPr>
        </p:nvSpPr>
        <p:spPr/>
        <p:txBody>
          <a:bodyPr/>
          <a:lstStyle/>
          <a:p>
            <a:fld id="{A935FEC1-9D21-42F3-85D2-E5106FD2F3FD}" type="slidenum">
              <a:rPr lang="en-US" smtClean="0"/>
              <a:t>‹#›</a:t>
            </a:fld>
            <a:endParaRPr lang="en-US"/>
          </a:p>
        </p:txBody>
      </p:sp>
    </p:spTree>
    <p:extLst>
      <p:ext uri="{BB962C8B-B14F-4D97-AF65-F5344CB8AC3E}">
        <p14:creationId xmlns:p14="http://schemas.microsoft.com/office/powerpoint/2010/main" val="3827736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643F4-D5EE-45F3-985F-B15117DCE6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2D4091-A23D-43A8-9E04-7660881CDAD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0E5C16-C9E0-49C6-97DD-8EFE69D81EF9}"/>
              </a:ext>
            </a:extLst>
          </p:cNvPr>
          <p:cNvSpPr>
            <a:spLocks noGrp="1"/>
          </p:cNvSpPr>
          <p:nvPr>
            <p:ph type="dt" sz="half" idx="10"/>
          </p:nvPr>
        </p:nvSpPr>
        <p:spPr/>
        <p:txBody>
          <a:bodyPr/>
          <a:lstStyle/>
          <a:p>
            <a:fld id="{55FF9156-7633-4D6D-876E-5A43B3F88229}" type="datetimeFigureOut">
              <a:rPr lang="en-US" smtClean="0"/>
              <a:t>12/18/2023</a:t>
            </a:fld>
            <a:endParaRPr lang="en-US"/>
          </a:p>
        </p:txBody>
      </p:sp>
      <p:sp>
        <p:nvSpPr>
          <p:cNvPr id="5" name="Footer Placeholder 4">
            <a:extLst>
              <a:ext uri="{FF2B5EF4-FFF2-40B4-BE49-F238E27FC236}">
                <a16:creationId xmlns:a16="http://schemas.microsoft.com/office/drawing/2014/main" id="{F0A5A5CA-EB0A-455A-AC65-79D2D2A83A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B39C0F-2800-4B9E-8FF4-BFC00F2F290B}"/>
              </a:ext>
            </a:extLst>
          </p:cNvPr>
          <p:cNvSpPr>
            <a:spLocks noGrp="1"/>
          </p:cNvSpPr>
          <p:nvPr>
            <p:ph type="sldNum" sz="quarter" idx="12"/>
          </p:nvPr>
        </p:nvSpPr>
        <p:spPr/>
        <p:txBody>
          <a:bodyPr/>
          <a:lstStyle/>
          <a:p>
            <a:fld id="{A935FEC1-9D21-42F3-85D2-E5106FD2F3FD}" type="slidenum">
              <a:rPr lang="en-US" smtClean="0"/>
              <a:t>‹#›</a:t>
            </a:fld>
            <a:endParaRPr lang="en-US"/>
          </a:p>
        </p:txBody>
      </p:sp>
    </p:spTree>
    <p:extLst>
      <p:ext uri="{BB962C8B-B14F-4D97-AF65-F5344CB8AC3E}">
        <p14:creationId xmlns:p14="http://schemas.microsoft.com/office/powerpoint/2010/main" val="275071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9C0BD-C0A4-496E-AF62-FD06F3CC46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E123879-E51E-41DA-B930-A8836E45EA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9C3A794-A8CE-450F-85C8-0EAB2F6A6A44}"/>
              </a:ext>
            </a:extLst>
          </p:cNvPr>
          <p:cNvSpPr>
            <a:spLocks noGrp="1"/>
          </p:cNvSpPr>
          <p:nvPr>
            <p:ph type="dt" sz="half" idx="10"/>
          </p:nvPr>
        </p:nvSpPr>
        <p:spPr/>
        <p:txBody>
          <a:bodyPr/>
          <a:lstStyle/>
          <a:p>
            <a:fld id="{55FF9156-7633-4D6D-876E-5A43B3F88229}" type="datetimeFigureOut">
              <a:rPr lang="en-US" smtClean="0"/>
              <a:t>12/18/2023</a:t>
            </a:fld>
            <a:endParaRPr lang="en-US"/>
          </a:p>
        </p:txBody>
      </p:sp>
      <p:sp>
        <p:nvSpPr>
          <p:cNvPr id="5" name="Footer Placeholder 4">
            <a:extLst>
              <a:ext uri="{FF2B5EF4-FFF2-40B4-BE49-F238E27FC236}">
                <a16:creationId xmlns:a16="http://schemas.microsoft.com/office/drawing/2014/main" id="{4DBD48D8-2467-427A-8929-9CEB17B476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8EF85E-6833-4916-8494-A94C7AB41F6D}"/>
              </a:ext>
            </a:extLst>
          </p:cNvPr>
          <p:cNvSpPr>
            <a:spLocks noGrp="1"/>
          </p:cNvSpPr>
          <p:nvPr>
            <p:ph type="sldNum" sz="quarter" idx="12"/>
          </p:nvPr>
        </p:nvSpPr>
        <p:spPr/>
        <p:txBody>
          <a:bodyPr/>
          <a:lstStyle/>
          <a:p>
            <a:fld id="{A935FEC1-9D21-42F3-85D2-E5106FD2F3FD}" type="slidenum">
              <a:rPr lang="en-US" smtClean="0"/>
              <a:t>‹#›</a:t>
            </a:fld>
            <a:endParaRPr lang="en-US"/>
          </a:p>
        </p:txBody>
      </p:sp>
    </p:spTree>
    <p:extLst>
      <p:ext uri="{BB962C8B-B14F-4D97-AF65-F5344CB8AC3E}">
        <p14:creationId xmlns:p14="http://schemas.microsoft.com/office/powerpoint/2010/main" val="2140837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E53E9-38E7-4B09-A8B3-6394635B6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0F34FED-C03D-435A-B588-63A979E91AB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32D3C1E-17EB-41EC-B53C-BE28A92BF12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064ADF0-A9FB-41DE-B1CA-A75F75A98F57}"/>
              </a:ext>
            </a:extLst>
          </p:cNvPr>
          <p:cNvSpPr>
            <a:spLocks noGrp="1"/>
          </p:cNvSpPr>
          <p:nvPr>
            <p:ph type="dt" sz="half" idx="10"/>
          </p:nvPr>
        </p:nvSpPr>
        <p:spPr/>
        <p:txBody>
          <a:bodyPr/>
          <a:lstStyle/>
          <a:p>
            <a:fld id="{55FF9156-7633-4D6D-876E-5A43B3F88229}" type="datetimeFigureOut">
              <a:rPr lang="en-US" smtClean="0"/>
              <a:t>12/18/2023</a:t>
            </a:fld>
            <a:endParaRPr lang="en-US"/>
          </a:p>
        </p:txBody>
      </p:sp>
      <p:sp>
        <p:nvSpPr>
          <p:cNvPr id="6" name="Footer Placeholder 5">
            <a:extLst>
              <a:ext uri="{FF2B5EF4-FFF2-40B4-BE49-F238E27FC236}">
                <a16:creationId xmlns:a16="http://schemas.microsoft.com/office/drawing/2014/main" id="{EE6BE119-E8CB-41AB-BD0B-8328B6CE60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7B8256-B573-4C78-B28F-4443917E9985}"/>
              </a:ext>
            </a:extLst>
          </p:cNvPr>
          <p:cNvSpPr>
            <a:spLocks noGrp="1"/>
          </p:cNvSpPr>
          <p:nvPr>
            <p:ph type="sldNum" sz="quarter" idx="12"/>
          </p:nvPr>
        </p:nvSpPr>
        <p:spPr/>
        <p:txBody>
          <a:bodyPr/>
          <a:lstStyle/>
          <a:p>
            <a:fld id="{A935FEC1-9D21-42F3-85D2-E5106FD2F3FD}" type="slidenum">
              <a:rPr lang="en-US" smtClean="0"/>
              <a:t>‹#›</a:t>
            </a:fld>
            <a:endParaRPr lang="en-US"/>
          </a:p>
        </p:txBody>
      </p:sp>
    </p:spTree>
    <p:extLst>
      <p:ext uri="{BB962C8B-B14F-4D97-AF65-F5344CB8AC3E}">
        <p14:creationId xmlns:p14="http://schemas.microsoft.com/office/powerpoint/2010/main" val="3138549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088AA-2CD9-4289-B8B8-D48FCEB5D6E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AFB2200-0DF6-4606-A178-5C8E546C1C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BC72A0-09E1-4517-A43A-2DBC3B831F1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8EF67C-4120-4801-80A2-E3A2656161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BD855AD-FBEB-4569-8103-55349202373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6917ECB-930A-401B-8405-D87C13757CE1}"/>
              </a:ext>
            </a:extLst>
          </p:cNvPr>
          <p:cNvSpPr>
            <a:spLocks noGrp="1"/>
          </p:cNvSpPr>
          <p:nvPr>
            <p:ph type="dt" sz="half" idx="10"/>
          </p:nvPr>
        </p:nvSpPr>
        <p:spPr/>
        <p:txBody>
          <a:bodyPr/>
          <a:lstStyle/>
          <a:p>
            <a:fld id="{55FF9156-7633-4D6D-876E-5A43B3F88229}" type="datetimeFigureOut">
              <a:rPr lang="en-US" smtClean="0"/>
              <a:t>12/18/2023</a:t>
            </a:fld>
            <a:endParaRPr lang="en-US"/>
          </a:p>
        </p:txBody>
      </p:sp>
      <p:sp>
        <p:nvSpPr>
          <p:cNvPr id="8" name="Footer Placeholder 7">
            <a:extLst>
              <a:ext uri="{FF2B5EF4-FFF2-40B4-BE49-F238E27FC236}">
                <a16:creationId xmlns:a16="http://schemas.microsoft.com/office/drawing/2014/main" id="{9CB4542E-B9C2-4443-AB0E-3480C43A53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B5548B-CE65-4582-91E1-660DB46A7933}"/>
              </a:ext>
            </a:extLst>
          </p:cNvPr>
          <p:cNvSpPr>
            <a:spLocks noGrp="1"/>
          </p:cNvSpPr>
          <p:nvPr>
            <p:ph type="sldNum" sz="quarter" idx="12"/>
          </p:nvPr>
        </p:nvSpPr>
        <p:spPr/>
        <p:txBody>
          <a:bodyPr/>
          <a:lstStyle/>
          <a:p>
            <a:fld id="{A935FEC1-9D21-42F3-85D2-E5106FD2F3FD}" type="slidenum">
              <a:rPr lang="en-US" smtClean="0"/>
              <a:t>‹#›</a:t>
            </a:fld>
            <a:endParaRPr lang="en-US"/>
          </a:p>
        </p:txBody>
      </p:sp>
    </p:spTree>
    <p:extLst>
      <p:ext uri="{BB962C8B-B14F-4D97-AF65-F5344CB8AC3E}">
        <p14:creationId xmlns:p14="http://schemas.microsoft.com/office/powerpoint/2010/main" val="3528726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ABE9F-733A-4C85-AF7C-64D981D2628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583CAD0-227A-4080-9680-F72670515651}"/>
              </a:ext>
            </a:extLst>
          </p:cNvPr>
          <p:cNvSpPr>
            <a:spLocks noGrp="1"/>
          </p:cNvSpPr>
          <p:nvPr>
            <p:ph type="dt" sz="half" idx="10"/>
          </p:nvPr>
        </p:nvSpPr>
        <p:spPr/>
        <p:txBody>
          <a:bodyPr/>
          <a:lstStyle/>
          <a:p>
            <a:fld id="{55FF9156-7633-4D6D-876E-5A43B3F88229}" type="datetimeFigureOut">
              <a:rPr lang="en-US" smtClean="0"/>
              <a:t>12/18/2023</a:t>
            </a:fld>
            <a:endParaRPr lang="en-US"/>
          </a:p>
        </p:txBody>
      </p:sp>
      <p:sp>
        <p:nvSpPr>
          <p:cNvPr id="4" name="Footer Placeholder 3">
            <a:extLst>
              <a:ext uri="{FF2B5EF4-FFF2-40B4-BE49-F238E27FC236}">
                <a16:creationId xmlns:a16="http://schemas.microsoft.com/office/drawing/2014/main" id="{2FA12067-6348-457E-8A80-5D1376DE885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6889A75-593E-41D3-9988-496ACC7A5ED7}"/>
              </a:ext>
            </a:extLst>
          </p:cNvPr>
          <p:cNvSpPr>
            <a:spLocks noGrp="1"/>
          </p:cNvSpPr>
          <p:nvPr>
            <p:ph type="sldNum" sz="quarter" idx="12"/>
          </p:nvPr>
        </p:nvSpPr>
        <p:spPr/>
        <p:txBody>
          <a:bodyPr/>
          <a:lstStyle/>
          <a:p>
            <a:fld id="{A935FEC1-9D21-42F3-85D2-E5106FD2F3FD}" type="slidenum">
              <a:rPr lang="en-US" smtClean="0"/>
              <a:t>‹#›</a:t>
            </a:fld>
            <a:endParaRPr lang="en-US"/>
          </a:p>
        </p:txBody>
      </p:sp>
    </p:spTree>
    <p:extLst>
      <p:ext uri="{BB962C8B-B14F-4D97-AF65-F5344CB8AC3E}">
        <p14:creationId xmlns:p14="http://schemas.microsoft.com/office/powerpoint/2010/main" val="2478536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0E8C81-1D6A-4892-AD2F-B1FD308EBD14}"/>
              </a:ext>
            </a:extLst>
          </p:cNvPr>
          <p:cNvSpPr>
            <a:spLocks noGrp="1"/>
          </p:cNvSpPr>
          <p:nvPr>
            <p:ph type="dt" sz="half" idx="10"/>
          </p:nvPr>
        </p:nvSpPr>
        <p:spPr/>
        <p:txBody>
          <a:bodyPr/>
          <a:lstStyle/>
          <a:p>
            <a:fld id="{55FF9156-7633-4D6D-876E-5A43B3F88229}" type="datetimeFigureOut">
              <a:rPr lang="en-US" smtClean="0"/>
              <a:t>12/18/2023</a:t>
            </a:fld>
            <a:endParaRPr lang="en-US"/>
          </a:p>
        </p:txBody>
      </p:sp>
      <p:sp>
        <p:nvSpPr>
          <p:cNvPr id="3" name="Footer Placeholder 2">
            <a:extLst>
              <a:ext uri="{FF2B5EF4-FFF2-40B4-BE49-F238E27FC236}">
                <a16:creationId xmlns:a16="http://schemas.microsoft.com/office/drawing/2014/main" id="{D8E5FAD6-5C94-4EF3-A037-411A10A208D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3C93093-4F2C-45CE-A83B-40D31B63D155}"/>
              </a:ext>
            </a:extLst>
          </p:cNvPr>
          <p:cNvSpPr>
            <a:spLocks noGrp="1"/>
          </p:cNvSpPr>
          <p:nvPr>
            <p:ph type="sldNum" sz="quarter" idx="12"/>
          </p:nvPr>
        </p:nvSpPr>
        <p:spPr/>
        <p:txBody>
          <a:bodyPr/>
          <a:lstStyle/>
          <a:p>
            <a:fld id="{A935FEC1-9D21-42F3-85D2-E5106FD2F3FD}" type="slidenum">
              <a:rPr lang="en-US" smtClean="0"/>
              <a:t>‹#›</a:t>
            </a:fld>
            <a:endParaRPr lang="en-US"/>
          </a:p>
        </p:txBody>
      </p:sp>
    </p:spTree>
    <p:extLst>
      <p:ext uri="{BB962C8B-B14F-4D97-AF65-F5344CB8AC3E}">
        <p14:creationId xmlns:p14="http://schemas.microsoft.com/office/powerpoint/2010/main" val="1647012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169EA-25AB-4EB5-ABE8-48BC7CBC34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F0BCF6D-8D1C-446F-B73F-E9BB5AEC52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F0BB435-56D5-4EA1-A2FD-9F47050D47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1974F76-9FE2-47B4-915F-AFD7E7CD00B4}"/>
              </a:ext>
            </a:extLst>
          </p:cNvPr>
          <p:cNvSpPr>
            <a:spLocks noGrp="1"/>
          </p:cNvSpPr>
          <p:nvPr>
            <p:ph type="dt" sz="half" idx="10"/>
          </p:nvPr>
        </p:nvSpPr>
        <p:spPr/>
        <p:txBody>
          <a:bodyPr/>
          <a:lstStyle/>
          <a:p>
            <a:fld id="{55FF9156-7633-4D6D-876E-5A43B3F88229}" type="datetimeFigureOut">
              <a:rPr lang="en-US" smtClean="0"/>
              <a:t>12/18/2023</a:t>
            </a:fld>
            <a:endParaRPr lang="en-US"/>
          </a:p>
        </p:txBody>
      </p:sp>
      <p:sp>
        <p:nvSpPr>
          <p:cNvPr id="6" name="Footer Placeholder 5">
            <a:extLst>
              <a:ext uri="{FF2B5EF4-FFF2-40B4-BE49-F238E27FC236}">
                <a16:creationId xmlns:a16="http://schemas.microsoft.com/office/drawing/2014/main" id="{3BF70856-2ED9-4041-9168-F323E45C04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1F4027-FBD4-442B-83D7-C9DDCA0C1F89}"/>
              </a:ext>
            </a:extLst>
          </p:cNvPr>
          <p:cNvSpPr>
            <a:spLocks noGrp="1"/>
          </p:cNvSpPr>
          <p:nvPr>
            <p:ph type="sldNum" sz="quarter" idx="12"/>
          </p:nvPr>
        </p:nvSpPr>
        <p:spPr/>
        <p:txBody>
          <a:bodyPr/>
          <a:lstStyle/>
          <a:p>
            <a:fld id="{A935FEC1-9D21-42F3-85D2-E5106FD2F3FD}" type="slidenum">
              <a:rPr lang="en-US" smtClean="0"/>
              <a:t>‹#›</a:t>
            </a:fld>
            <a:endParaRPr lang="en-US"/>
          </a:p>
        </p:txBody>
      </p:sp>
    </p:spTree>
    <p:extLst>
      <p:ext uri="{BB962C8B-B14F-4D97-AF65-F5344CB8AC3E}">
        <p14:creationId xmlns:p14="http://schemas.microsoft.com/office/powerpoint/2010/main" val="3879161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0214F-0003-49C9-A7BD-48DB4C1B42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9191D6-91F2-44DF-B161-75534D7153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6569D1-DFE5-4975-829D-6FB74ED480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C0D64C-63B0-4357-8F5C-1A550264FA4C}"/>
              </a:ext>
            </a:extLst>
          </p:cNvPr>
          <p:cNvSpPr>
            <a:spLocks noGrp="1"/>
          </p:cNvSpPr>
          <p:nvPr>
            <p:ph type="dt" sz="half" idx="10"/>
          </p:nvPr>
        </p:nvSpPr>
        <p:spPr/>
        <p:txBody>
          <a:bodyPr/>
          <a:lstStyle/>
          <a:p>
            <a:fld id="{55FF9156-7633-4D6D-876E-5A43B3F88229}" type="datetimeFigureOut">
              <a:rPr lang="en-US" smtClean="0"/>
              <a:t>12/18/2023</a:t>
            </a:fld>
            <a:endParaRPr lang="en-US"/>
          </a:p>
        </p:txBody>
      </p:sp>
      <p:sp>
        <p:nvSpPr>
          <p:cNvPr id="6" name="Footer Placeholder 5">
            <a:extLst>
              <a:ext uri="{FF2B5EF4-FFF2-40B4-BE49-F238E27FC236}">
                <a16:creationId xmlns:a16="http://schemas.microsoft.com/office/drawing/2014/main" id="{ADF9AE5F-F130-4CEF-9209-565381E5A7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4FA803-1041-48CC-B246-8F36BF0C7486}"/>
              </a:ext>
            </a:extLst>
          </p:cNvPr>
          <p:cNvSpPr>
            <a:spLocks noGrp="1"/>
          </p:cNvSpPr>
          <p:nvPr>
            <p:ph type="sldNum" sz="quarter" idx="12"/>
          </p:nvPr>
        </p:nvSpPr>
        <p:spPr/>
        <p:txBody>
          <a:bodyPr/>
          <a:lstStyle/>
          <a:p>
            <a:fld id="{A935FEC1-9D21-42F3-85D2-E5106FD2F3FD}" type="slidenum">
              <a:rPr lang="en-US" smtClean="0"/>
              <a:t>‹#›</a:t>
            </a:fld>
            <a:endParaRPr lang="en-US"/>
          </a:p>
        </p:txBody>
      </p:sp>
    </p:spTree>
    <p:extLst>
      <p:ext uri="{BB962C8B-B14F-4D97-AF65-F5344CB8AC3E}">
        <p14:creationId xmlns:p14="http://schemas.microsoft.com/office/powerpoint/2010/main" val="3360576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2474EA-8960-477E-A35D-BA8E3A0AB3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94CF0C-4A4B-4DC0-9C6E-4703975AA4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C77745-60B8-4900-B2A6-C7C1E90289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FF9156-7633-4D6D-876E-5A43B3F88229}" type="datetimeFigureOut">
              <a:rPr lang="en-US" smtClean="0"/>
              <a:t>12/18/2023</a:t>
            </a:fld>
            <a:endParaRPr lang="en-US"/>
          </a:p>
        </p:txBody>
      </p:sp>
      <p:sp>
        <p:nvSpPr>
          <p:cNvPr id="5" name="Footer Placeholder 4">
            <a:extLst>
              <a:ext uri="{FF2B5EF4-FFF2-40B4-BE49-F238E27FC236}">
                <a16:creationId xmlns:a16="http://schemas.microsoft.com/office/drawing/2014/main" id="{C3F311EF-3CD2-41A8-9A98-07496B2E9D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59F1B9F-811D-483E-864E-2E1B8D01A0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35FEC1-9D21-42F3-85D2-E5106FD2F3FD}" type="slidenum">
              <a:rPr lang="en-US" smtClean="0"/>
              <a:t>‹#›</a:t>
            </a:fld>
            <a:endParaRPr lang="en-US"/>
          </a:p>
        </p:txBody>
      </p:sp>
    </p:spTree>
    <p:extLst>
      <p:ext uri="{BB962C8B-B14F-4D97-AF65-F5344CB8AC3E}">
        <p14:creationId xmlns:p14="http://schemas.microsoft.com/office/powerpoint/2010/main" val="1861526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9516" y="2601820"/>
            <a:ext cx="8712968" cy="1470025"/>
          </a:xfrm>
        </p:spPr>
        <p:txBody>
          <a:bodyPr>
            <a:noAutofit/>
          </a:bodyPr>
          <a:lstStyle/>
          <a:p>
            <a:pPr marL="0" marR="0" indent="0" algn="ctr">
              <a:spcBef>
                <a:spcPts val="0"/>
              </a:spcBef>
              <a:spcAft>
                <a:spcPts val="0"/>
              </a:spcAft>
              <a:buNone/>
            </a:pPr>
            <a:r>
              <a:rPr lang="en-US" sz="4800" b="1" dirty="0">
                <a:effectLst/>
                <a:latin typeface="+mn-lt"/>
                <a:ea typeface="Times New Roman" panose="02020603050405020304" pitchFamily="18" charset="0"/>
              </a:rPr>
              <a:t>Application of Biological </a:t>
            </a:r>
            <a:r>
              <a:rPr lang="en-US" sz="4800" b="1" dirty="0">
                <a:latin typeface="+mn-lt"/>
                <a:ea typeface="Times New Roman" panose="02020603050405020304" pitchFamily="18" charset="0"/>
              </a:rPr>
              <a:t>T</a:t>
            </a:r>
            <a:r>
              <a:rPr lang="en-US" sz="4800" b="1" dirty="0">
                <a:effectLst/>
                <a:latin typeface="+mn-lt"/>
                <a:ea typeface="Times New Roman" panose="02020603050405020304" pitchFamily="18" charset="0"/>
              </a:rPr>
              <a:t>herapy in Medicine</a:t>
            </a:r>
            <a:endParaRPr lang="en-US" sz="4800" dirty="0">
              <a:effectLst/>
              <a:latin typeface="+mn-lt"/>
              <a:ea typeface="Times New Roman" panose="02020603050405020304" pitchFamily="18" charset="0"/>
            </a:endParaRPr>
          </a:p>
        </p:txBody>
      </p:sp>
      <p:sp>
        <p:nvSpPr>
          <p:cNvPr id="3" name="Subtitle 2"/>
          <p:cNvSpPr>
            <a:spLocks noGrp="1"/>
          </p:cNvSpPr>
          <p:nvPr>
            <p:ph type="subTitle" idx="1"/>
          </p:nvPr>
        </p:nvSpPr>
        <p:spPr>
          <a:xfrm>
            <a:off x="2895600" y="4988768"/>
            <a:ext cx="6400800" cy="1752600"/>
          </a:xfrm>
        </p:spPr>
        <p:txBody>
          <a:bodyPr>
            <a:normAutofit/>
          </a:bodyPr>
          <a:lstStyle/>
          <a:p>
            <a:pPr marL="0" marR="0" algn="ctr">
              <a:spcBef>
                <a:spcPts val="0"/>
              </a:spcBef>
              <a:spcAft>
                <a:spcPts val="0"/>
              </a:spcAft>
            </a:pPr>
            <a:r>
              <a:rPr lang="en-US" b="1" dirty="0">
                <a:effectLst/>
                <a:ea typeface="Times New Roman" panose="02020603050405020304" pitchFamily="18" charset="0"/>
              </a:rPr>
              <a:t>FOURTH</a:t>
            </a:r>
            <a:r>
              <a:rPr lang="ru-RU" b="1" dirty="0">
                <a:effectLst/>
                <a:ea typeface="Times New Roman" panose="02020603050405020304" pitchFamily="18" charset="0"/>
              </a:rPr>
              <a:t> YEAR</a:t>
            </a:r>
            <a:endParaRPr lang="en-US" dirty="0">
              <a:effectLst/>
              <a:ea typeface="Times New Roman" panose="02020603050405020304" pitchFamily="18" charset="0"/>
            </a:endParaRPr>
          </a:p>
          <a:p>
            <a:endParaRPr lang="en-US" sz="3200" b="1" dirty="0"/>
          </a:p>
          <a:p>
            <a:endParaRPr lang="en-US" sz="3200" dirty="0"/>
          </a:p>
        </p:txBody>
      </p:sp>
      <p:pic>
        <p:nvPicPr>
          <p:cNvPr id="4" name="Picture 3" descr="Logotip Medicinski monohroamtski"/>
          <p:cNvPicPr/>
          <p:nvPr/>
        </p:nvPicPr>
        <p:blipFill>
          <a:blip r:embed="rId2" cstate="print"/>
          <a:srcRect/>
          <a:stretch>
            <a:fillRect/>
          </a:stretch>
        </p:blipFill>
        <p:spPr bwMode="auto">
          <a:xfrm>
            <a:off x="5414963" y="116633"/>
            <a:ext cx="1362075" cy="185737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4">
              <a:lumMod val="40000"/>
              <a:lumOff val="60000"/>
            </a:schemeClr>
          </a:solidFill>
        </p:spPr>
        <p:txBody>
          <a:bodyPr>
            <a:normAutofit fontScale="90000"/>
          </a:bodyPr>
          <a:lstStyle/>
          <a:p>
            <a:pPr algn="ctr"/>
            <a:r>
              <a:rPr lang="en-US" sz="4000" i="0" dirty="0">
                <a:solidFill>
                  <a:srgbClr val="000000"/>
                </a:solidFill>
                <a:effectLst/>
              </a:rPr>
              <a:t>Mechanisms Underlying the Action of Stem Cells in Cancer</a:t>
            </a:r>
            <a:br>
              <a:rPr lang="en-US" b="1" i="0" dirty="0">
                <a:solidFill>
                  <a:srgbClr val="000000"/>
                </a:solidFill>
                <a:effectLst/>
                <a:latin typeface="Arial" panose="020B0604020202020204" pitchFamily="34" charset="0"/>
              </a:rPr>
            </a:br>
            <a:r>
              <a:rPr lang="en-US" i="0" dirty="0">
                <a:solidFill>
                  <a:srgbClr val="000000"/>
                </a:solidFill>
                <a:effectLst/>
              </a:rPr>
              <a:t>Homing to Bone Marrow</a:t>
            </a:r>
            <a:endParaRPr lang="en-US" dirty="0"/>
          </a:p>
        </p:txBody>
      </p:sp>
      <p:sp>
        <p:nvSpPr>
          <p:cNvPr id="3" name="Content Placeholder 2">
            <a:extLst>
              <a:ext uri="{FF2B5EF4-FFF2-40B4-BE49-F238E27FC236}">
                <a16:creationId xmlns:a16="http://schemas.microsoft.com/office/drawing/2014/main" id="{B2289B55-8A78-499C-94A2-19746B0A7D74}"/>
              </a:ext>
            </a:extLst>
          </p:cNvPr>
          <p:cNvSpPr>
            <a:spLocks noGrp="1"/>
          </p:cNvSpPr>
          <p:nvPr>
            <p:ph idx="1"/>
          </p:nvPr>
        </p:nvSpPr>
        <p:spPr>
          <a:xfrm>
            <a:off x="255493" y="1825624"/>
            <a:ext cx="11681011" cy="4837579"/>
          </a:xfrm>
        </p:spPr>
        <p:txBody>
          <a:bodyPr>
            <a:normAutofit/>
          </a:bodyPr>
          <a:lstStyle/>
          <a:p>
            <a:pPr algn="just"/>
            <a:endParaRPr lang="en-US" b="0" i="0" dirty="0">
              <a:solidFill>
                <a:srgbClr val="222222"/>
              </a:solidFill>
              <a:effectLst/>
              <a:latin typeface="+mj-lt"/>
            </a:endParaRPr>
          </a:p>
          <a:p>
            <a:pPr algn="just"/>
            <a:r>
              <a:rPr lang="en-US" b="0" i="0" dirty="0">
                <a:solidFill>
                  <a:srgbClr val="222222"/>
                </a:solidFill>
                <a:effectLst/>
                <a:latin typeface="+mj-lt"/>
              </a:rPr>
              <a:t>In aggressive tumors, blood-forming cells and leukocytes are absolutely or partially damaged by the use of very high doses of chemotherapy for removal of all cancer cells, when patients need to receive the intravenous infusion of autologous or allogeneic HSCs. </a:t>
            </a:r>
          </a:p>
          <a:p>
            <a:pPr algn="just"/>
            <a:r>
              <a:rPr lang="en-US" b="0" i="0" dirty="0">
                <a:solidFill>
                  <a:srgbClr val="222222"/>
                </a:solidFill>
                <a:effectLst/>
                <a:latin typeface="+mj-lt"/>
              </a:rPr>
              <a:t>These HSCs are supposed to exert a homing process that leads to their rapid migration into defined stem cell niches in bone marrow (BM). After encountering BM, the transplanted HSCs undergo the engraftment process prior to giving rise to specialized blood cells.</a:t>
            </a:r>
          </a:p>
          <a:p>
            <a:endParaRPr lang="en-US" dirty="0">
              <a:latin typeface="+mj-lt"/>
            </a:endParaRPr>
          </a:p>
        </p:txBody>
      </p:sp>
    </p:spTree>
    <p:extLst>
      <p:ext uri="{BB962C8B-B14F-4D97-AF65-F5344CB8AC3E}">
        <p14:creationId xmlns:p14="http://schemas.microsoft.com/office/powerpoint/2010/main" val="451098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64A2F1-0E17-473C-9404-173DAAA721F7}"/>
              </a:ext>
            </a:extLst>
          </p:cNvPr>
          <p:cNvSpPr>
            <a:spLocks noGrp="1"/>
          </p:cNvSpPr>
          <p:nvPr>
            <p:ph idx="1"/>
          </p:nvPr>
        </p:nvSpPr>
        <p:spPr>
          <a:xfrm>
            <a:off x="255494" y="1825624"/>
            <a:ext cx="5150224" cy="5032375"/>
          </a:xfrm>
        </p:spPr>
        <p:txBody>
          <a:bodyPr>
            <a:normAutofit fontScale="92500" lnSpcReduction="20000"/>
          </a:bodyPr>
          <a:lstStyle/>
          <a:p>
            <a:pPr algn="just"/>
            <a:r>
              <a:rPr lang="en-US" b="0" i="0" dirty="0">
                <a:solidFill>
                  <a:srgbClr val="222222"/>
                </a:solidFill>
                <a:effectLst/>
                <a:latin typeface="+mj-lt"/>
              </a:rPr>
              <a:t>The molecular mechanism behind the HSC homing process is mainly dependent on the active interaction between stem cell </a:t>
            </a:r>
            <a:r>
              <a:rPr lang="en-US" b="1" i="0" dirty="0">
                <a:solidFill>
                  <a:srgbClr val="222222"/>
                </a:solidFill>
                <a:effectLst/>
                <a:latin typeface="+mj-lt"/>
              </a:rPr>
              <a:t>CXCR4</a:t>
            </a:r>
            <a:r>
              <a:rPr lang="en-US" b="0" i="0" dirty="0">
                <a:solidFill>
                  <a:srgbClr val="222222"/>
                </a:solidFill>
                <a:effectLst/>
                <a:latin typeface="+mj-lt"/>
              </a:rPr>
              <a:t> receptor with gradient </a:t>
            </a:r>
            <a:r>
              <a:rPr lang="en-US" b="1" i="0" dirty="0">
                <a:solidFill>
                  <a:srgbClr val="222222"/>
                </a:solidFill>
                <a:effectLst/>
                <a:latin typeface="+mj-lt"/>
              </a:rPr>
              <a:t>SDF-1 </a:t>
            </a:r>
            <a:r>
              <a:rPr lang="en-US" b="0" i="0" dirty="0">
                <a:solidFill>
                  <a:srgbClr val="222222"/>
                </a:solidFill>
                <a:effectLst/>
                <a:latin typeface="+mj-lt"/>
              </a:rPr>
              <a:t>secreted from cells lining the BM stem cell niches. Other molecular </a:t>
            </a:r>
            <a:r>
              <a:rPr lang="en-US" b="0" i="0" dirty="0" err="1">
                <a:solidFill>
                  <a:srgbClr val="222222"/>
                </a:solidFill>
                <a:effectLst/>
                <a:latin typeface="+mj-lt"/>
              </a:rPr>
              <a:t>signalings</a:t>
            </a:r>
            <a:r>
              <a:rPr lang="en-US" b="0" i="0" dirty="0">
                <a:solidFill>
                  <a:srgbClr val="222222"/>
                </a:solidFill>
                <a:effectLst/>
                <a:latin typeface="+mj-lt"/>
              </a:rPr>
              <a:t> involve ceramide-1 phosphate, sphingosine-1-phosphate, extracellular ATP or UTP. </a:t>
            </a:r>
          </a:p>
          <a:p>
            <a:pPr algn="just"/>
            <a:r>
              <a:rPr lang="en-US" b="0" i="0" dirty="0">
                <a:solidFill>
                  <a:srgbClr val="222222"/>
                </a:solidFill>
                <a:effectLst/>
                <a:latin typeface="+mj-lt"/>
              </a:rPr>
              <a:t>Furthermore, the transmigration of HSCs through blood vessels requires their interaction with endothelial cells via LFA-1, VLA-4/5, CD44, and the secretion of matrix degradable enzyme MMP-2/9.</a:t>
            </a:r>
          </a:p>
          <a:p>
            <a:endParaRPr lang="en-US" dirty="0"/>
          </a:p>
        </p:txBody>
      </p:sp>
      <p:pic>
        <p:nvPicPr>
          <p:cNvPr id="2050" name="Picture 2" descr="Mobilization and homing are two closely related processes. Mobilization...  | Download Scientific Diagram">
            <a:extLst>
              <a:ext uri="{FF2B5EF4-FFF2-40B4-BE49-F238E27FC236}">
                <a16:creationId xmlns:a16="http://schemas.microsoft.com/office/drawing/2014/main" id="{64691C15-A12E-448C-AC08-7AD70AFA5E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1717" y="1882775"/>
            <a:ext cx="6460283" cy="429418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D0491511-0892-4CCB-9E2D-FFAC9564CDEB}"/>
              </a:ext>
            </a:extLst>
          </p:cNvPr>
          <p:cNvSpPr>
            <a:spLocks noGrp="1"/>
          </p:cNvSpPr>
          <p:nvPr>
            <p:ph type="title"/>
          </p:nvPr>
        </p:nvSpPr>
        <p:spPr>
          <a:xfrm>
            <a:off x="255494" y="194796"/>
            <a:ext cx="11681012" cy="1325563"/>
          </a:xfrm>
          <a:solidFill>
            <a:schemeClr val="accent4">
              <a:lumMod val="40000"/>
              <a:lumOff val="60000"/>
            </a:schemeClr>
          </a:solidFill>
        </p:spPr>
        <p:txBody>
          <a:bodyPr>
            <a:normAutofit fontScale="90000"/>
          </a:bodyPr>
          <a:lstStyle/>
          <a:p>
            <a:pPr algn="ctr"/>
            <a:r>
              <a:rPr lang="en-US" sz="4000" i="0" dirty="0">
                <a:solidFill>
                  <a:srgbClr val="000000"/>
                </a:solidFill>
                <a:effectLst/>
              </a:rPr>
              <a:t>Mechanisms Underlying the Action of Stem Cells in Cancer</a:t>
            </a:r>
            <a:br>
              <a:rPr lang="en-US" b="1" i="0" dirty="0">
                <a:solidFill>
                  <a:srgbClr val="000000"/>
                </a:solidFill>
                <a:effectLst/>
                <a:latin typeface="Arial" panose="020B0604020202020204" pitchFamily="34" charset="0"/>
              </a:rPr>
            </a:br>
            <a:r>
              <a:rPr lang="en-US" i="0" dirty="0">
                <a:solidFill>
                  <a:srgbClr val="000000"/>
                </a:solidFill>
                <a:effectLst/>
              </a:rPr>
              <a:t>Homing to Bone Marrow</a:t>
            </a:r>
            <a:endParaRPr lang="en-US" dirty="0"/>
          </a:p>
        </p:txBody>
      </p:sp>
    </p:spTree>
    <p:extLst>
      <p:ext uri="{BB962C8B-B14F-4D97-AF65-F5344CB8AC3E}">
        <p14:creationId xmlns:p14="http://schemas.microsoft.com/office/powerpoint/2010/main" val="1213599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4">
              <a:lumMod val="40000"/>
              <a:lumOff val="60000"/>
            </a:schemeClr>
          </a:solidFill>
        </p:spPr>
        <p:txBody>
          <a:bodyPr>
            <a:normAutofit fontScale="90000"/>
          </a:bodyPr>
          <a:lstStyle/>
          <a:p>
            <a:pPr algn="ctr"/>
            <a:r>
              <a:rPr lang="en-US" sz="4000" i="0" dirty="0">
                <a:solidFill>
                  <a:srgbClr val="000000"/>
                </a:solidFill>
                <a:effectLst/>
              </a:rPr>
              <a:t>Mechanisms Underlying the Action of Stem Cells in Cancer</a:t>
            </a:r>
            <a:br>
              <a:rPr lang="en-US" b="1" i="0" dirty="0">
                <a:solidFill>
                  <a:srgbClr val="000000"/>
                </a:solidFill>
                <a:effectLst/>
                <a:latin typeface="Arial" panose="020B0604020202020204" pitchFamily="34" charset="0"/>
              </a:rPr>
            </a:br>
            <a:r>
              <a:rPr lang="en-US" i="0" dirty="0">
                <a:solidFill>
                  <a:srgbClr val="000000"/>
                </a:solidFill>
                <a:effectLst/>
              </a:rPr>
              <a:t>Tumor-Tropic Effect</a:t>
            </a:r>
            <a:endParaRPr lang="en-US" dirty="0"/>
          </a:p>
        </p:txBody>
      </p:sp>
      <p:sp>
        <p:nvSpPr>
          <p:cNvPr id="3" name="Content Placeholder 2">
            <a:extLst>
              <a:ext uri="{FF2B5EF4-FFF2-40B4-BE49-F238E27FC236}">
                <a16:creationId xmlns:a16="http://schemas.microsoft.com/office/drawing/2014/main" id="{B2289B55-8A78-499C-94A2-19746B0A7D74}"/>
              </a:ext>
            </a:extLst>
          </p:cNvPr>
          <p:cNvSpPr>
            <a:spLocks noGrp="1"/>
          </p:cNvSpPr>
          <p:nvPr>
            <p:ph idx="1"/>
          </p:nvPr>
        </p:nvSpPr>
        <p:spPr>
          <a:xfrm>
            <a:off x="255493" y="1825624"/>
            <a:ext cx="11681011" cy="4837579"/>
          </a:xfrm>
        </p:spPr>
        <p:txBody>
          <a:bodyPr>
            <a:normAutofit fontScale="92500" lnSpcReduction="20000"/>
          </a:bodyPr>
          <a:lstStyle/>
          <a:p>
            <a:pPr algn="just"/>
            <a:r>
              <a:rPr lang="en-US" b="0" i="0" dirty="0">
                <a:solidFill>
                  <a:srgbClr val="222222"/>
                </a:solidFill>
                <a:effectLst/>
                <a:latin typeface="+mj-lt"/>
              </a:rPr>
              <a:t>Tumor microenvironment where extracellular matrix (ECM) and secreted paracrine factors are deposited defines tumor growth and invasion by attracting the directional migration of various types of cells, such as endothelial cells, infiltrating immune cells, and MSCs. </a:t>
            </a:r>
          </a:p>
          <a:p>
            <a:pPr algn="just"/>
            <a:r>
              <a:rPr lang="en-US" b="0" i="0" dirty="0">
                <a:solidFill>
                  <a:srgbClr val="222222"/>
                </a:solidFill>
                <a:effectLst/>
                <a:latin typeface="+mj-lt"/>
              </a:rPr>
              <a:t>The migration of MSCs toward tumor microenvironment is supposed to be similar to their migration to injured or ischemic sites. In fact, both tumor cells and tumor-associated immune cells can involve this process through the secretion of various chemoattractant factors. For example, CXCL16, SDF-1, CCL-25, and IL-6 secreted from prostate cancer, osteosarcoma, multiple myeloma, and breast cancer cells attract migration of MSCs toward tumor microenvironment, respectively. </a:t>
            </a:r>
          </a:p>
          <a:p>
            <a:pPr algn="just"/>
            <a:r>
              <a:rPr lang="en-US" b="0" i="0" dirty="0">
                <a:solidFill>
                  <a:srgbClr val="222222"/>
                </a:solidFill>
                <a:effectLst/>
                <a:latin typeface="+mj-lt"/>
              </a:rPr>
              <a:t>Pro-inflammatory cytokines (TNF-α and IL-1β) induced by tumor-associated immune cells play crucial roles in the migration and differentiation of MSCs within the tumor. </a:t>
            </a:r>
            <a:endParaRPr lang="en-US" dirty="0">
              <a:solidFill>
                <a:srgbClr val="222222"/>
              </a:solidFill>
              <a:latin typeface="+mj-lt"/>
            </a:endParaRPr>
          </a:p>
          <a:p>
            <a:pPr algn="just"/>
            <a:r>
              <a:rPr lang="en-US" b="0" i="0" dirty="0">
                <a:solidFill>
                  <a:srgbClr val="222222"/>
                </a:solidFill>
                <a:effectLst/>
                <a:latin typeface="+mj-lt"/>
              </a:rPr>
              <a:t>In tumor sites, MSCs can differentiate into endothelial cells or myofibroblasts, which contributes to tumor stromal development.</a:t>
            </a:r>
            <a:endParaRPr lang="en-US" dirty="0">
              <a:latin typeface="+mj-lt"/>
            </a:endParaRPr>
          </a:p>
        </p:txBody>
      </p:sp>
    </p:spTree>
    <p:extLst>
      <p:ext uri="{BB962C8B-B14F-4D97-AF65-F5344CB8AC3E}">
        <p14:creationId xmlns:p14="http://schemas.microsoft.com/office/powerpoint/2010/main" val="3464568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4">
              <a:lumMod val="40000"/>
              <a:lumOff val="60000"/>
            </a:schemeClr>
          </a:solidFill>
        </p:spPr>
        <p:txBody>
          <a:bodyPr>
            <a:normAutofit fontScale="90000"/>
          </a:bodyPr>
          <a:lstStyle/>
          <a:p>
            <a:pPr algn="ctr"/>
            <a:r>
              <a:rPr lang="en-US" sz="4000" i="0" dirty="0">
                <a:solidFill>
                  <a:srgbClr val="000000"/>
                </a:solidFill>
                <a:effectLst/>
              </a:rPr>
              <a:t>Mechanisms Underlying the Action of Stem Cells in Cancer</a:t>
            </a:r>
            <a:br>
              <a:rPr lang="en-US" b="1" i="0" dirty="0">
                <a:solidFill>
                  <a:srgbClr val="000000"/>
                </a:solidFill>
                <a:effectLst/>
                <a:latin typeface="Arial" panose="020B0604020202020204" pitchFamily="34" charset="0"/>
              </a:rPr>
            </a:br>
            <a:r>
              <a:rPr lang="en-US" i="0" dirty="0">
                <a:solidFill>
                  <a:srgbClr val="000000"/>
                </a:solidFill>
                <a:effectLst/>
              </a:rPr>
              <a:t>Paracrine Factor Secretion and Differentiation Capacity</a:t>
            </a:r>
            <a:endParaRPr lang="en-US" dirty="0"/>
          </a:p>
        </p:txBody>
      </p:sp>
      <p:sp>
        <p:nvSpPr>
          <p:cNvPr id="3" name="Content Placeholder 2">
            <a:extLst>
              <a:ext uri="{FF2B5EF4-FFF2-40B4-BE49-F238E27FC236}">
                <a16:creationId xmlns:a16="http://schemas.microsoft.com/office/drawing/2014/main" id="{B2289B55-8A78-499C-94A2-19746B0A7D74}"/>
              </a:ext>
            </a:extLst>
          </p:cNvPr>
          <p:cNvSpPr>
            <a:spLocks noGrp="1"/>
          </p:cNvSpPr>
          <p:nvPr>
            <p:ph idx="1"/>
          </p:nvPr>
        </p:nvSpPr>
        <p:spPr>
          <a:xfrm>
            <a:off x="255493" y="1825624"/>
            <a:ext cx="11681011" cy="4837579"/>
          </a:xfrm>
        </p:spPr>
        <p:txBody>
          <a:bodyPr>
            <a:normAutofit fontScale="92500" lnSpcReduction="10000"/>
          </a:bodyPr>
          <a:lstStyle/>
          <a:p>
            <a:pPr algn="just"/>
            <a:r>
              <a:rPr lang="en-US" dirty="0">
                <a:solidFill>
                  <a:srgbClr val="222222"/>
                </a:solidFill>
                <a:latin typeface="+mj-lt"/>
              </a:rPr>
              <a:t>S</a:t>
            </a:r>
            <a:r>
              <a:rPr lang="en-US" b="0" i="0" dirty="0">
                <a:solidFill>
                  <a:srgbClr val="222222"/>
                </a:solidFill>
                <a:effectLst/>
                <a:latin typeface="+mj-lt"/>
              </a:rPr>
              <a:t>tem cells do their functions by releasing various paracrine factors, including extracellular vesicles (EVs) and soluble materials, which may affect tumor survival, progression, and metastasis. </a:t>
            </a:r>
          </a:p>
          <a:p>
            <a:pPr algn="just"/>
            <a:r>
              <a:rPr lang="en-US" b="0" i="0" dirty="0">
                <a:solidFill>
                  <a:srgbClr val="222222"/>
                </a:solidFill>
                <a:effectLst/>
                <a:latin typeface="+mj-lt"/>
              </a:rPr>
              <a:t>EVs, nano-sized exosomes exhibit as a crucial regulator of cell-cell interaction. They are produced by the exocytosis process of the intracellular multivesicular body, containing various biological molecules, such as proteins, mRNAs, and miRNAs. Once released from MSCs, exosomes can target tumor niche where they are internalized into cancer cells via endocytosis or receptor-ligand interaction, then release their cargo within receiver cells. </a:t>
            </a:r>
          </a:p>
          <a:p>
            <a:pPr algn="just"/>
            <a:r>
              <a:rPr lang="en-US" b="0" i="0" dirty="0">
                <a:solidFill>
                  <a:srgbClr val="222222"/>
                </a:solidFill>
                <a:effectLst/>
                <a:latin typeface="+mj-lt"/>
              </a:rPr>
              <a:t>Also, stem cells can respond to stimulus to produce numerous soluble factors. For instance, MSCs can release immunosuppressive factors (TGF-β1, IDO, </a:t>
            </a:r>
            <a:r>
              <a:rPr lang="en-US" b="0" i="0" dirty="0" err="1">
                <a:solidFill>
                  <a:srgbClr val="222222"/>
                </a:solidFill>
                <a:effectLst/>
                <a:latin typeface="+mj-lt"/>
              </a:rPr>
              <a:t>iNOS</a:t>
            </a:r>
            <a:r>
              <a:rPr lang="en-US" b="0" i="0" dirty="0">
                <a:solidFill>
                  <a:srgbClr val="222222"/>
                </a:solidFill>
                <a:effectLst/>
                <a:latin typeface="+mj-lt"/>
              </a:rPr>
              <a:t>, HLA-G), anti-inflammatory factors (TSG-6, IL-1RA, PGE-2), anti-apoptotic factor (STC-1), and angiogenic factors (VEGF, HO-1, IGF-1).</a:t>
            </a:r>
          </a:p>
        </p:txBody>
      </p:sp>
    </p:spTree>
    <p:extLst>
      <p:ext uri="{BB962C8B-B14F-4D97-AF65-F5344CB8AC3E}">
        <p14:creationId xmlns:p14="http://schemas.microsoft.com/office/powerpoint/2010/main" val="832337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ACE5E-231B-41F8-B81B-242D2FFA560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9651A5C-BC54-42AF-95E6-845D1F9B9F40}"/>
              </a:ext>
            </a:extLst>
          </p:cNvPr>
          <p:cNvSpPr>
            <a:spLocks noGrp="1"/>
          </p:cNvSpPr>
          <p:nvPr>
            <p:ph idx="1"/>
          </p:nvPr>
        </p:nvSpPr>
        <p:spPr/>
        <p:txBody>
          <a:bodyPr/>
          <a:lstStyle/>
          <a:p>
            <a:endParaRPr lang="en-US"/>
          </a:p>
        </p:txBody>
      </p:sp>
      <p:pic>
        <p:nvPicPr>
          <p:cNvPr id="3074" name="Picture 2" descr="Frontiers | Application of Mesenchymal Stem Cells for Therapeutic Agent  Delivery in Anti-tumor Treatment">
            <a:extLst>
              <a:ext uri="{FF2B5EF4-FFF2-40B4-BE49-F238E27FC236}">
                <a16:creationId xmlns:a16="http://schemas.microsoft.com/office/drawing/2014/main" id="{53D8E3A0-97F7-4FF2-80C9-0D73C88449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0025" y="0"/>
            <a:ext cx="92519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1380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4">
              <a:lumMod val="40000"/>
              <a:lumOff val="60000"/>
            </a:schemeClr>
          </a:solidFill>
        </p:spPr>
        <p:txBody>
          <a:bodyPr>
            <a:normAutofit fontScale="90000"/>
          </a:bodyPr>
          <a:lstStyle/>
          <a:p>
            <a:pPr algn="ctr"/>
            <a:r>
              <a:rPr lang="en-US" sz="4000" i="0" dirty="0">
                <a:solidFill>
                  <a:srgbClr val="000000"/>
                </a:solidFill>
                <a:effectLst/>
              </a:rPr>
              <a:t>Mechanisms Underlying the Action of Stem Cells in Cancer</a:t>
            </a:r>
            <a:br>
              <a:rPr lang="en-US" b="1" i="0" dirty="0">
                <a:solidFill>
                  <a:srgbClr val="000000"/>
                </a:solidFill>
                <a:effectLst/>
                <a:latin typeface="Arial" panose="020B0604020202020204" pitchFamily="34" charset="0"/>
              </a:rPr>
            </a:br>
            <a:r>
              <a:rPr lang="en-US" i="0" dirty="0">
                <a:solidFill>
                  <a:srgbClr val="000000"/>
                </a:solidFill>
                <a:effectLst/>
              </a:rPr>
              <a:t>Paracrine Factor Secretion and Differentiation Capacity</a:t>
            </a:r>
            <a:endParaRPr lang="en-US" dirty="0"/>
          </a:p>
        </p:txBody>
      </p:sp>
      <p:sp>
        <p:nvSpPr>
          <p:cNvPr id="3" name="Content Placeholder 2">
            <a:extLst>
              <a:ext uri="{FF2B5EF4-FFF2-40B4-BE49-F238E27FC236}">
                <a16:creationId xmlns:a16="http://schemas.microsoft.com/office/drawing/2014/main" id="{B2289B55-8A78-499C-94A2-19746B0A7D74}"/>
              </a:ext>
            </a:extLst>
          </p:cNvPr>
          <p:cNvSpPr>
            <a:spLocks noGrp="1"/>
          </p:cNvSpPr>
          <p:nvPr>
            <p:ph idx="1"/>
          </p:nvPr>
        </p:nvSpPr>
        <p:spPr>
          <a:xfrm>
            <a:off x="255493" y="1825624"/>
            <a:ext cx="11681011" cy="4837579"/>
          </a:xfrm>
        </p:spPr>
        <p:txBody>
          <a:bodyPr>
            <a:normAutofit/>
          </a:bodyPr>
          <a:lstStyle/>
          <a:p>
            <a:pPr marL="0" indent="0" algn="just">
              <a:buNone/>
            </a:pPr>
            <a:r>
              <a:rPr lang="en-US" dirty="0">
                <a:solidFill>
                  <a:srgbClr val="222222"/>
                </a:solidFill>
                <a:latin typeface="+mj-lt"/>
              </a:rPr>
              <a:t>T</a:t>
            </a:r>
            <a:r>
              <a:rPr lang="en-US" b="0" i="0" dirty="0">
                <a:solidFill>
                  <a:srgbClr val="222222"/>
                </a:solidFill>
                <a:effectLst/>
                <a:latin typeface="+mj-lt"/>
              </a:rPr>
              <a:t>he differentiation capacity of stem cells is highly important for cancer treatment. </a:t>
            </a:r>
          </a:p>
          <a:p>
            <a:pPr algn="just"/>
            <a:r>
              <a:rPr lang="en-US" b="0" i="0" dirty="0">
                <a:solidFill>
                  <a:srgbClr val="222222"/>
                </a:solidFill>
                <a:effectLst/>
                <a:latin typeface="+mj-lt"/>
              </a:rPr>
              <a:t>HSCs can give rise to all blood cell types. Therefore, the number and quality of engrafted HSCs would affect clinical outcomes and the recovery of blood system. </a:t>
            </a:r>
          </a:p>
          <a:p>
            <a:pPr algn="just"/>
            <a:r>
              <a:rPr lang="en-US" b="0" i="0" dirty="0">
                <a:solidFill>
                  <a:srgbClr val="222222"/>
                </a:solidFill>
                <a:effectLst/>
                <a:latin typeface="+mj-lt"/>
              </a:rPr>
              <a:t>NSCs can replace the injured neuron and glial cells in brain cancer. </a:t>
            </a:r>
          </a:p>
          <a:p>
            <a:pPr algn="just"/>
            <a:r>
              <a:rPr lang="en-US" b="0" i="0" dirty="0">
                <a:solidFill>
                  <a:srgbClr val="222222"/>
                </a:solidFill>
                <a:effectLst/>
                <a:latin typeface="+mj-lt"/>
              </a:rPr>
              <a:t>ESCs and iPSCs can serve as cell sources for the induction of effector immune cells to specifically target a tumor.</a:t>
            </a:r>
            <a:endParaRPr lang="en-US" dirty="0">
              <a:latin typeface="+mj-lt"/>
            </a:endParaRPr>
          </a:p>
        </p:txBody>
      </p:sp>
    </p:spTree>
    <p:extLst>
      <p:ext uri="{BB962C8B-B14F-4D97-AF65-F5344CB8AC3E}">
        <p14:creationId xmlns:p14="http://schemas.microsoft.com/office/powerpoint/2010/main" val="2786939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4">
              <a:lumMod val="40000"/>
              <a:lumOff val="60000"/>
            </a:schemeClr>
          </a:solidFill>
        </p:spPr>
        <p:txBody>
          <a:bodyPr>
            <a:normAutofit fontScale="90000"/>
          </a:bodyPr>
          <a:lstStyle/>
          <a:p>
            <a:pPr algn="ctr"/>
            <a:r>
              <a:rPr lang="en-US" sz="4000" i="0" dirty="0">
                <a:solidFill>
                  <a:srgbClr val="000000"/>
                </a:solidFill>
                <a:effectLst/>
              </a:rPr>
              <a:t>Mechanisms Underlying the Action of Stem Cells in Cancer</a:t>
            </a:r>
            <a:br>
              <a:rPr lang="en-US" b="1" i="0" dirty="0">
                <a:solidFill>
                  <a:srgbClr val="000000"/>
                </a:solidFill>
                <a:effectLst/>
                <a:latin typeface="Arial" panose="020B0604020202020204" pitchFamily="34" charset="0"/>
              </a:rPr>
            </a:br>
            <a:r>
              <a:rPr lang="en-US" i="0" dirty="0">
                <a:solidFill>
                  <a:srgbClr val="000000"/>
                </a:solidFill>
                <a:effectLst/>
              </a:rPr>
              <a:t>Signaling in CSCs</a:t>
            </a:r>
            <a:endParaRPr lang="en-US" dirty="0"/>
          </a:p>
        </p:txBody>
      </p:sp>
      <p:sp>
        <p:nvSpPr>
          <p:cNvPr id="3" name="Content Placeholder 2">
            <a:extLst>
              <a:ext uri="{FF2B5EF4-FFF2-40B4-BE49-F238E27FC236}">
                <a16:creationId xmlns:a16="http://schemas.microsoft.com/office/drawing/2014/main" id="{B2289B55-8A78-499C-94A2-19746B0A7D74}"/>
              </a:ext>
            </a:extLst>
          </p:cNvPr>
          <p:cNvSpPr>
            <a:spLocks noGrp="1"/>
          </p:cNvSpPr>
          <p:nvPr>
            <p:ph idx="1"/>
          </p:nvPr>
        </p:nvSpPr>
        <p:spPr>
          <a:xfrm>
            <a:off x="255493" y="1825624"/>
            <a:ext cx="4495801" cy="4837579"/>
          </a:xfrm>
        </p:spPr>
        <p:txBody>
          <a:bodyPr>
            <a:normAutofit fontScale="92500" lnSpcReduction="20000"/>
          </a:bodyPr>
          <a:lstStyle/>
          <a:p>
            <a:pPr marL="0" indent="0" algn="just">
              <a:buNone/>
            </a:pPr>
            <a:r>
              <a:rPr lang="en-US" dirty="0">
                <a:solidFill>
                  <a:srgbClr val="222222"/>
                </a:solidFill>
                <a:latin typeface="+mj-lt"/>
              </a:rPr>
              <a:t>Molecular signaling pathways, Notch, Hedgehog, </a:t>
            </a:r>
            <a:r>
              <a:rPr lang="en-US" dirty="0" err="1">
                <a:solidFill>
                  <a:srgbClr val="222222"/>
                </a:solidFill>
                <a:latin typeface="+mj-lt"/>
              </a:rPr>
              <a:t>Wnt</a:t>
            </a:r>
            <a:r>
              <a:rPr lang="en-US" dirty="0">
                <a:solidFill>
                  <a:srgbClr val="222222"/>
                </a:solidFill>
                <a:latin typeface="+mj-lt"/>
              </a:rPr>
              <a:t>/β-catenin, PI3K/PTEN, JAK/STAT, and NF-</a:t>
            </a:r>
            <a:r>
              <a:rPr lang="en-US" dirty="0" err="1">
                <a:solidFill>
                  <a:srgbClr val="222222"/>
                </a:solidFill>
                <a:latin typeface="+mj-lt"/>
              </a:rPr>
              <a:t>κB</a:t>
            </a:r>
            <a:r>
              <a:rPr lang="en-US" dirty="0">
                <a:solidFill>
                  <a:srgbClr val="222222"/>
                </a:solidFill>
                <a:latin typeface="+mj-lt"/>
              </a:rPr>
              <a:t>, regulate normal stem cell proliferation. </a:t>
            </a:r>
          </a:p>
          <a:p>
            <a:pPr marL="0" indent="0" algn="just">
              <a:buNone/>
            </a:pPr>
            <a:r>
              <a:rPr lang="en-US" dirty="0">
                <a:solidFill>
                  <a:srgbClr val="222222"/>
                </a:solidFill>
                <a:latin typeface="+mj-lt"/>
              </a:rPr>
              <a:t>The persistent change in those signaling pathways will bring about the formation of CSCs and subsequent cancer cells. </a:t>
            </a:r>
          </a:p>
          <a:p>
            <a:pPr marL="0" indent="0" algn="just">
              <a:buNone/>
            </a:pPr>
            <a:r>
              <a:rPr lang="en-US" dirty="0">
                <a:solidFill>
                  <a:srgbClr val="222222"/>
                </a:solidFill>
                <a:latin typeface="+mj-lt"/>
              </a:rPr>
              <a:t>CSCs have a high capability of self-renewal and differentiation to aid tumor growth, recurrence and metastasis, and are responsible for conventional therapy resistance of tumors.</a:t>
            </a:r>
          </a:p>
        </p:txBody>
      </p:sp>
      <p:pic>
        <p:nvPicPr>
          <p:cNvPr id="4098" name="Picture 2" descr="Cells 09 00563 g001 550">
            <a:extLst>
              <a:ext uri="{FF2B5EF4-FFF2-40B4-BE49-F238E27FC236}">
                <a16:creationId xmlns:a16="http://schemas.microsoft.com/office/drawing/2014/main" id="{74BAA306-FC04-4B4F-86AF-20BC790D58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3171" y="2259105"/>
            <a:ext cx="7127464" cy="331751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E1E91FA-5742-4DD3-B720-4A886830C5E3}"/>
              </a:ext>
            </a:extLst>
          </p:cNvPr>
          <p:cNvSpPr txBox="1"/>
          <p:nvPr/>
        </p:nvSpPr>
        <p:spPr>
          <a:xfrm>
            <a:off x="5576047" y="5576616"/>
            <a:ext cx="6096000" cy="1200329"/>
          </a:xfrm>
          <a:prstGeom prst="rect">
            <a:avLst/>
          </a:prstGeom>
          <a:noFill/>
        </p:spPr>
        <p:txBody>
          <a:bodyPr wrap="square">
            <a:spAutoFit/>
          </a:bodyPr>
          <a:lstStyle/>
          <a:p>
            <a:r>
              <a:rPr lang="en-US" b="0" i="0" dirty="0">
                <a:solidFill>
                  <a:srgbClr val="222222"/>
                </a:solidFill>
                <a:effectLst/>
                <a:latin typeface="+mj-lt"/>
              </a:rPr>
              <a:t>Epigenetic mutations in normal stem cells or precursor/progenitor cells lead to generation of CSCs, which play crucial roles in tumor stemness, initiation, maintenance, and metastasis. </a:t>
            </a:r>
            <a:endParaRPr lang="en-US" dirty="0">
              <a:latin typeface="+mj-lt"/>
            </a:endParaRPr>
          </a:p>
        </p:txBody>
      </p:sp>
    </p:spTree>
    <p:extLst>
      <p:ext uri="{BB962C8B-B14F-4D97-AF65-F5344CB8AC3E}">
        <p14:creationId xmlns:p14="http://schemas.microsoft.com/office/powerpoint/2010/main" val="514031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40000"/>
              <a:lumOff val="60000"/>
            </a:schemeClr>
          </a:solidFill>
        </p:spPr>
        <p:txBody>
          <a:bodyPr>
            <a:normAutofit/>
          </a:bodyPr>
          <a:lstStyle/>
          <a:p>
            <a:pPr algn="ctr"/>
            <a:r>
              <a:rPr lang="en-US" sz="4000" i="0" dirty="0">
                <a:solidFill>
                  <a:srgbClr val="000000"/>
                </a:solidFill>
                <a:effectLst/>
              </a:rPr>
              <a:t>The Potential Applications of Stem Cell Therapy in Cancer</a:t>
            </a:r>
            <a:endParaRPr lang="en-US" dirty="0"/>
          </a:p>
        </p:txBody>
      </p:sp>
      <p:sp>
        <p:nvSpPr>
          <p:cNvPr id="5" name="TextBox 4">
            <a:extLst>
              <a:ext uri="{FF2B5EF4-FFF2-40B4-BE49-F238E27FC236}">
                <a16:creationId xmlns:a16="http://schemas.microsoft.com/office/drawing/2014/main" id="{2C826D08-A57D-469A-ABB3-8B1A1AB7A9A1}"/>
              </a:ext>
            </a:extLst>
          </p:cNvPr>
          <p:cNvSpPr txBox="1"/>
          <p:nvPr/>
        </p:nvSpPr>
        <p:spPr>
          <a:xfrm>
            <a:off x="0" y="5554919"/>
            <a:ext cx="12192000" cy="1323439"/>
          </a:xfrm>
          <a:prstGeom prst="rect">
            <a:avLst/>
          </a:prstGeom>
          <a:noFill/>
        </p:spPr>
        <p:txBody>
          <a:bodyPr wrap="square">
            <a:spAutoFit/>
          </a:bodyPr>
          <a:lstStyle/>
          <a:p>
            <a:r>
              <a:rPr lang="en-US" sz="1600" b="0" i="0" dirty="0">
                <a:solidFill>
                  <a:srgbClr val="222222"/>
                </a:solidFill>
                <a:effectLst/>
                <a:latin typeface="+mj-lt"/>
              </a:rPr>
              <a:t>(1) HSC transplantation has been used for the reconstitution of blood-forming cells and leukocytes after heavy chemotherapy or radiotherapy. (2) ESCs and iPSCs can be used for the production of effector immune cells that are then CAR constructed for adoptive cell transfer technology. In addition, ESCs and iPSCs can be potential sources for the production of anti-cancer vaccines. (3) MSCs/NSCs are effective to deliver genes, NPs, and OVs to tumor niche due to their intrinsic tumor tropism. In addition, exosomes extracted from the culture of drug-priming MSCs/NSCs can be used to target the drugs to tumor sites. Moreover, MSCs are capable of reducing GVHD in HSC transplantation.</a:t>
            </a:r>
            <a:endParaRPr lang="en-US" sz="1600" dirty="0">
              <a:latin typeface="+mj-lt"/>
            </a:endParaRPr>
          </a:p>
        </p:txBody>
      </p:sp>
      <p:pic>
        <p:nvPicPr>
          <p:cNvPr id="5122" name="Picture 2" descr="Cells 09 00563 g002 550">
            <a:extLst>
              <a:ext uri="{FF2B5EF4-FFF2-40B4-BE49-F238E27FC236}">
                <a16:creationId xmlns:a16="http://schemas.microsoft.com/office/drawing/2014/main" id="{66759EE7-3808-4FD4-8913-102DDDC9E8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2118" y="1520359"/>
            <a:ext cx="5857874" cy="4100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0507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HSC Transplantation</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2049719"/>
            <a:ext cx="11681012" cy="3785652"/>
          </a:xfrm>
          <a:prstGeom prst="rect">
            <a:avLst/>
          </a:prstGeom>
          <a:noFill/>
        </p:spPr>
        <p:txBody>
          <a:bodyPr wrap="square">
            <a:spAutoFit/>
          </a:bodyPr>
          <a:lstStyle/>
          <a:p>
            <a:pPr marL="342900" indent="-342900">
              <a:buFont typeface="Arial" panose="020B0604020202020204" pitchFamily="34" charset="0"/>
              <a:buChar char="•"/>
            </a:pPr>
            <a:r>
              <a:rPr lang="en-US" sz="2400" b="0" i="0" dirty="0">
                <a:solidFill>
                  <a:srgbClr val="222222"/>
                </a:solidFill>
                <a:effectLst/>
                <a:latin typeface="+mj-lt"/>
              </a:rPr>
              <a:t>HSC transplantation has been primarily used as a standard procedure for the treatment of multiple myeloma, leukemia, and lymphomas after rounds of high-dose radiotherapy or chemotherapy.</a:t>
            </a:r>
          </a:p>
          <a:p>
            <a:pPr marL="342900" indent="-342900">
              <a:buFont typeface="Arial" panose="020B0604020202020204" pitchFamily="34" charset="0"/>
              <a:buChar char="•"/>
            </a:pPr>
            <a:r>
              <a:rPr lang="en-US" sz="2400" b="0" i="0" dirty="0">
                <a:solidFill>
                  <a:srgbClr val="222222"/>
                </a:solidFill>
                <a:effectLst/>
                <a:latin typeface="+mj-lt"/>
              </a:rPr>
              <a:t>In addition, this procedure is now widely investigated in clinical trials, in combination with chemotherapy or immunotherapy, to treat other kinds of cancer, such as brain tumors (NCT00528437), neuroblastoma, sarcomas (NCT01807468), and breast cancer (NCT00003927). </a:t>
            </a:r>
          </a:p>
          <a:p>
            <a:pPr marL="342900" indent="-342900">
              <a:buFont typeface="Arial" panose="020B0604020202020204" pitchFamily="34" charset="0"/>
              <a:buChar char="•"/>
            </a:pPr>
            <a:r>
              <a:rPr lang="en-US" sz="2400" b="0" i="0" dirty="0">
                <a:solidFill>
                  <a:srgbClr val="222222"/>
                </a:solidFill>
                <a:effectLst/>
                <a:latin typeface="+mj-lt"/>
              </a:rPr>
              <a:t>However, the occurrence of graft-versus-host-disease (GVHD) when using allogeneic sources of HSCs remains a challenge, which is often treated with immunosuppressive drugs with less effectiveness and serious side effects</a:t>
            </a:r>
            <a:endParaRPr lang="en-US" sz="2400" dirty="0">
              <a:latin typeface="+mj-lt"/>
            </a:endParaRPr>
          </a:p>
        </p:txBody>
      </p:sp>
    </p:spTree>
    <p:extLst>
      <p:ext uri="{BB962C8B-B14F-4D97-AF65-F5344CB8AC3E}">
        <p14:creationId xmlns:p14="http://schemas.microsoft.com/office/powerpoint/2010/main" val="3860412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MSC Transplantation After Cancer Treatment</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86964"/>
            <a:ext cx="11681012" cy="4893647"/>
          </a:xfrm>
          <a:prstGeom prst="rect">
            <a:avLst/>
          </a:prstGeom>
          <a:noFill/>
        </p:spPr>
        <p:txBody>
          <a:bodyPr wrap="square">
            <a:spAutoFit/>
          </a:bodyPr>
          <a:lstStyle/>
          <a:p>
            <a:pPr marL="342900" indent="-342900">
              <a:buFont typeface="Arial" panose="020B0604020202020204" pitchFamily="34" charset="0"/>
              <a:buChar char="•"/>
            </a:pPr>
            <a:r>
              <a:rPr lang="en-US" sz="2400" b="0" i="0" dirty="0">
                <a:solidFill>
                  <a:srgbClr val="222222"/>
                </a:solidFill>
                <a:effectLst/>
                <a:latin typeface="+mj-lt"/>
              </a:rPr>
              <a:t>Treatment of aggressive cancers that involves invasive tumor removal and high-dose therapy often leads to damage in normal tissues and hematopoietic system. </a:t>
            </a:r>
          </a:p>
          <a:p>
            <a:pPr marL="342900" indent="-342900">
              <a:buFont typeface="Arial" panose="020B0604020202020204" pitchFamily="34" charset="0"/>
              <a:buChar char="•"/>
            </a:pPr>
            <a:r>
              <a:rPr lang="en-US" sz="2400" b="0" i="0" dirty="0">
                <a:solidFill>
                  <a:srgbClr val="222222"/>
                </a:solidFill>
                <a:effectLst/>
                <a:latin typeface="+mj-lt"/>
              </a:rPr>
              <a:t>The infusion of MSCs helps maintaining the undifferentiated state and proliferation of HSCs, thereby enhancing the overall outcome of the treatment. </a:t>
            </a:r>
          </a:p>
          <a:p>
            <a:pPr marL="342900" indent="-342900">
              <a:buFont typeface="Arial" panose="020B0604020202020204" pitchFamily="34" charset="0"/>
              <a:buChar char="•"/>
            </a:pPr>
            <a:r>
              <a:rPr lang="en-US" sz="2400" b="0" i="0" dirty="0">
                <a:solidFill>
                  <a:srgbClr val="222222"/>
                </a:solidFill>
                <a:effectLst/>
                <a:latin typeface="+mj-lt"/>
              </a:rPr>
              <a:t>In addition, MSCs with immunomodulatory effects could effectively reduce strong immune responses in patients with refractory GVHD. </a:t>
            </a:r>
          </a:p>
          <a:p>
            <a:pPr marL="342900" indent="-342900">
              <a:buFont typeface="Arial" panose="020B0604020202020204" pitchFamily="34" charset="0"/>
              <a:buChar char="•"/>
            </a:pPr>
            <a:r>
              <a:rPr lang="en-US" sz="2400" b="0" i="0" dirty="0">
                <a:solidFill>
                  <a:srgbClr val="222222"/>
                </a:solidFill>
                <a:effectLst/>
                <a:latin typeface="+mj-lt"/>
              </a:rPr>
              <a:t>Recent clinical trials have shown promising outcomes with no related adverse effects following the co-transplantation of MSCs and HSCs. </a:t>
            </a:r>
          </a:p>
          <a:p>
            <a:pPr marL="342900" indent="-342900">
              <a:buFont typeface="Arial" panose="020B0604020202020204" pitchFamily="34" charset="0"/>
              <a:buChar char="•"/>
            </a:pPr>
            <a:r>
              <a:rPr lang="en-US" sz="2400" b="0" i="0" dirty="0">
                <a:solidFill>
                  <a:srgbClr val="222222"/>
                </a:solidFill>
                <a:effectLst/>
                <a:latin typeface="+mj-lt"/>
              </a:rPr>
              <a:t>One ongoing multi-center trial (NCT02923375) is testing the safety, tolerability, and efficacy of </a:t>
            </a:r>
            <a:r>
              <a:rPr lang="en-US" sz="2400" b="0" i="0" dirty="0" err="1">
                <a:solidFill>
                  <a:srgbClr val="222222"/>
                </a:solidFill>
                <a:effectLst/>
                <a:latin typeface="+mj-lt"/>
              </a:rPr>
              <a:t>mesenchymoangioblast</a:t>
            </a:r>
            <a:r>
              <a:rPr lang="en-US" sz="2400" b="0" i="0" dirty="0">
                <a:solidFill>
                  <a:srgbClr val="222222"/>
                </a:solidFill>
                <a:effectLst/>
                <a:latin typeface="+mj-lt"/>
              </a:rPr>
              <a:t>-derived MSC infusion in adults who have steroid-resistant GVHD. </a:t>
            </a:r>
          </a:p>
          <a:p>
            <a:pPr marL="342900" indent="-342900">
              <a:buFont typeface="Arial" panose="020B0604020202020204" pitchFamily="34" charset="0"/>
              <a:buChar char="•"/>
            </a:pPr>
            <a:r>
              <a:rPr lang="en-US" sz="2400" b="0" i="0" dirty="0">
                <a:solidFill>
                  <a:srgbClr val="222222"/>
                </a:solidFill>
                <a:effectLst/>
                <a:latin typeface="+mj-lt"/>
              </a:rPr>
              <a:t>MSCs are also found to facilitate the recovery of injured organs and could enable body tolerance to high-dose chemotherapy that is to improve tumor-killing effects</a:t>
            </a:r>
            <a:endParaRPr lang="en-US" sz="2400" dirty="0">
              <a:latin typeface="+mj-lt"/>
            </a:endParaRPr>
          </a:p>
        </p:txBody>
      </p:sp>
    </p:spTree>
    <p:extLst>
      <p:ext uri="{BB962C8B-B14F-4D97-AF65-F5344CB8AC3E}">
        <p14:creationId xmlns:p14="http://schemas.microsoft.com/office/powerpoint/2010/main" val="2839503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0C19B-9B03-4232-AF46-698728F8DBFE}"/>
              </a:ext>
            </a:extLst>
          </p:cNvPr>
          <p:cNvSpPr>
            <a:spLocks noGrp="1"/>
          </p:cNvSpPr>
          <p:nvPr>
            <p:ph type="ctrTitle"/>
          </p:nvPr>
        </p:nvSpPr>
        <p:spPr>
          <a:xfrm>
            <a:off x="1524000" y="1923641"/>
            <a:ext cx="9144000" cy="2387600"/>
          </a:xfrm>
        </p:spPr>
        <p:txBody>
          <a:bodyPr>
            <a:normAutofit/>
          </a:bodyPr>
          <a:lstStyle/>
          <a:p>
            <a:r>
              <a:rPr lang="en-US" sz="4800" b="1" dirty="0">
                <a:latin typeface="+mn-lt"/>
              </a:rPr>
              <a:t>Stem cells in tumor therapy</a:t>
            </a:r>
          </a:p>
        </p:txBody>
      </p:sp>
      <p:sp>
        <p:nvSpPr>
          <p:cNvPr id="3" name="Subtitle 2">
            <a:extLst>
              <a:ext uri="{FF2B5EF4-FFF2-40B4-BE49-F238E27FC236}">
                <a16:creationId xmlns:a16="http://schemas.microsoft.com/office/drawing/2014/main" id="{F20BF510-F62E-48EC-9DC5-469F41A9EC67}"/>
              </a:ext>
            </a:extLst>
          </p:cNvPr>
          <p:cNvSpPr>
            <a:spLocks noGrp="1"/>
          </p:cNvSpPr>
          <p:nvPr>
            <p:ph type="subTitle" idx="1"/>
          </p:nvPr>
        </p:nvSpPr>
        <p:spPr>
          <a:xfrm>
            <a:off x="1354317" y="660401"/>
            <a:ext cx="9144000" cy="1655762"/>
          </a:xfrm>
        </p:spPr>
        <p:txBody>
          <a:bodyPr>
            <a:normAutofit/>
          </a:bodyPr>
          <a:lstStyle/>
          <a:p>
            <a:r>
              <a:rPr lang="en-US" sz="3200" b="1" dirty="0">
                <a:effectLst/>
                <a:ea typeface="Times New Roman" panose="02020603050405020304" pitchFamily="18" charset="0"/>
              </a:rPr>
              <a:t>TEACHING UNIT 10 </a:t>
            </a:r>
            <a:endParaRPr lang="en-US" sz="4000" b="1" dirty="0"/>
          </a:p>
        </p:txBody>
      </p:sp>
    </p:spTree>
    <p:extLst>
      <p:ext uri="{BB962C8B-B14F-4D97-AF65-F5344CB8AC3E}">
        <p14:creationId xmlns:p14="http://schemas.microsoft.com/office/powerpoint/2010/main" val="9522564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 Stem Cells as Potential Therapeutic Carriers</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86964"/>
            <a:ext cx="11681012" cy="3046988"/>
          </a:xfrm>
          <a:prstGeom prst="rect">
            <a:avLst/>
          </a:prstGeom>
          <a:noFill/>
        </p:spPr>
        <p:txBody>
          <a:bodyPr wrap="square">
            <a:spAutoFit/>
          </a:bodyPr>
          <a:lstStyle/>
          <a:p>
            <a:r>
              <a:rPr lang="en-US" sz="2400" b="0" i="0" dirty="0">
                <a:solidFill>
                  <a:srgbClr val="222222"/>
                </a:solidFill>
                <a:effectLst/>
                <a:latin typeface="+mj-lt"/>
              </a:rPr>
              <a:t>The rationales for using stem cell carriers in cancer treatment are to: </a:t>
            </a:r>
          </a:p>
          <a:p>
            <a:endParaRPr lang="en-US" sz="2400" dirty="0">
              <a:solidFill>
                <a:srgbClr val="222222"/>
              </a:solidFill>
              <a:latin typeface="+mj-lt"/>
            </a:endParaRPr>
          </a:p>
          <a:p>
            <a:pPr marL="514350" indent="-514350">
              <a:buAutoNum type="romanLcParenBoth"/>
            </a:pPr>
            <a:r>
              <a:rPr lang="en-US" sz="2400" b="0" i="0" dirty="0">
                <a:solidFill>
                  <a:srgbClr val="222222"/>
                </a:solidFill>
                <a:effectLst/>
                <a:latin typeface="+mj-lt"/>
              </a:rPr>
              <a:t>protect therapeutic agents from rapidly biological degradation, </a:t>
            </a:r>
          </a:p>
          <a:p>
            <a:pPr marL="514350" indent="-514350">
              <a:buAutoNum type="romanLcParenBoth"/>
            </a:pPr>
            <a:r>
              <a:rPr lang="en-US" sz="2400" b="0" i="0" dirty="0">
                <a:solidFill>
                  <a:srgbClr val="222222"/>
                </a:solidFill>
                <a:effectLst/>
                <a:latin typeface="+mj-lt"/>
              </a:rPr>
              <a:t>reduce systemic side effects and </a:t>
            </a:r>
          </a:p>
          <a:p>
            <a:pPr marL="514350" indent="-514350">
              <a:buAutoNum type="romanLcParenBoth"/>
            </a:pPr>
            <a:r>
              <a:rPr lang="en-US" sz="2400" b="0" i="0" dirty="0">
                <a:solidFill>
                  <a:srgbClr val="222222"/>
                </a:solidFill>
                <a:effectLst/>
                <a:latin typeface="+mj-lt"/>
              </a:rPr>
              <a:t>increase local levels of therapeutics due to intrinsic tumor-targeting effect of stem cells.</a:t>
            </a:r>
          </a:p>
          <a:p>
            <a:endParaRPr lang="en-US" sz="2400" dirty="0">
              <a:solidFill>
                <a:srgbClr val="222222"/>
              </a:solidFill>
              <a:latin typeface="+mj-lt"/>
            </a:endParaRPr>
          </a:p>
          <a:p>
            <a:r>
              <a:rPr lang="en-US" sz="2400" b="0" i="0" dirty="0">
                <a:solidFill>
                  <a:srgbClr val="222222"/>
                </a:solidFill>
                <a:effectLst/>
                <a:latin typeface="+mj-lt"/>
              </a:rPr>
              <a:t>The anti-tumor efficacy of this system relies on the number of stem cells localized into tumor microenvironment.</a:t>
            </a:r>
            <a:endParaRPr lang="en-US" sz="2400" dirty="0">
              <a:latin typeface="+mj-lt"/>
            </a:endParaRPr>
          </a:p>
        </p:txBody>
      </p:sp>
    </p:spTree>
    <p:extLst>
      <p:ext uri="{BB962C8B-B14F-4D97-AF65-F5344CB8AC3E}">
        <p14:creationId xmlns:p14="http://schemas.microsoft.com/office/powerpoint/2010/main" val="33356684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 Stem Cells as Potential Therapeutic Carriers</a:t>
            </a:r>
            <a:br>
              <a:rPr lang="en-US" sz="4000" i="0" dirty="0">
                <a:solidFill>
                  <a:schemeClr val="bg1"/>
                </a:solidFill>
                <a:effectLst/>
              </a:rPr>
            </a:br>
            <a:r>
              <a:rPr lang="en-US" sz="4000" i="0" dirty="0">
                <a:solidFill>
                  <a:schemeClr val="bg1"/>
                </a:solidFill>
                <a:effectLst/>
              </a:rPr>
              <a:t>Genetically Modified Stem Cells</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86964"/>
            <a:ext cx="11681012" cy="3785652"/>
          </a:xfrm>
          <a:prstGeom prst="rect">
            <a:avLst/>
          </a:prstGeom>
          <a:noFill/>
        </p:spPr>
        <p:txBody>
          <a:bodyPr wrap="square">
            <a:spAutoFit/>
          </a:bodyPr>
          <a:lstStyle/>
          <a:p>
            <a:pPr marL="342900" indent="-342900">
              <a:buFont typeface="Arial" panose="020B0604020202020204" pitchFamily="34" charset="0"/>
              <a:buChar char="•"/>
            </a:pPr>
            <a:r>
              <a:rPr lang="en-US" sz="2000" b="0" i="0" dirty="0">
                <a:solidFill>
                  <a:srgbClr val="222222"/>
                </a:solidFill>
                <a:effectLst/>
                <a:latin typeface="+mj-lt"/>
              </a:rPr>
              <a:t>NSCs and MSCs can be engineered to express enzymes that convert non-toxic prodrugs into </a:t>
            </a:r>
            <a:r>
              <a:rPr lang="en-US" sz="2000" dirty="0">
                <a:solidFill>
                  <a:srgbClr val="222222"/>
                </a:solidFill>
                <a:latin typeface="+mj-lt"/>
              </a:rPr>
              <a:t>cytotoxic products - system is well-known for its name “</a:t>
            </a:r>
            <a:r>
              <a:rPr lang="en-US" sz="2000" b="1" dirty="0">
                <a:solidFill>
                  <a:srgbClr val="222222"/>
                </a:solidFill>
                <a:latin typeface="+mj-lt"/>
              </a:rPr>
              <a:t>suicide gene therapy” or “gene directed enzyme prodrug therapy (GDEPT)</a:t>
            </a:r>
            <a:r>
              <a:rPr lang="en-US" sz="2000" dirty="0">
                <a:solidFill>
                  <a:srgbClr val="222222"/>
                </a:solidFill>
                <a:latin typeface="+mj-lt"/>
              </a:rPr>
              <a:t>”. </a:t>
            </a:r>
          </a:p>
          <a:p>
            <a:pPr marL="342900" indent="-342900">
              <a:buFont typeface="Arial" panose="020B0604020202020204" pitchFamily="34" charset="0"/>
              <a:buChar char="•"/>
            </a:pPr>
            <a:r>
              <a:rPr lang="en-US" sz="2000" b="0" i="0" dirty="0">
                <a:solidFill>
                  <a:srgbClr val="222222"/>
                </a:solidFill>
                <a:effectLst/>
                <a:latin typeface="+mj-lt"/>
              </a:rPr>
              <a:t>When modified stem cells are transplanted into tumor-bearing models, they localize to tumor tissues, where the exogenous enzyme converts the prodrug into a cytotoxic molecule, ultimately damaging the tumor cells. As a result, the amount, timing, and location of drug release can be precisely controlled.</a:t>
            </a:r>
          </a:p>
          <a:p>
            <a:pPr marL="342900" indent="-342900">
              <a:buFont typeface="Arial" panose="020B0604020202020204" pitchFamily="34" charset="0"/>
              <a:buChar char="•"/>
            </a:pPr>
            <a:r>
              <a:rPr lang="en-US" sz="2000" b="0" i="0" dirty="0">
                <a:solidFill>
                  <a:srgbClr val="222222"/>
                </a:solidFill>
                <a:effectLst/>
                <a:latin typeface="+mj-lt"/>
              </a:rPr>
              <a:t>Enzyme releasing from viable stem cells can covert prodrugs to active molecules that exhibit more toxic to cancer cells. For example, 5-fluorocytosine (5-FC) is effectively converted into tumor-toxic 5-fluororacil (5-FU) following infusion of cytosine deaminase (CD)-expressing MSCs or NSCs. </a:t>
            </a:r>
          </a:p>
          <a:p>
            <a:pPr marL="342900" indent="-342900">
              <a:buFont typeface="Arial" panose="020B0604020202020204" pitchFamily="34" charset="0"/>
              <a:buChar char="•"/>
            </a:pPr>
            <a:r>
              <a:rPr lang="en-US" sz="2000" dirty="0">
                <a:solidFill>
                  <a:srgbClr val="222222"/>
                </a:solidFill>
                <a:latin typeface="+mj-lt"/>
              </a:rPr>
              <a:t>I</a:t>
            </a:r>
            <a:r>
              <a:rPr lang="en-US" sz="2000" b="0" i="0" dirty="0">
                <a:solidFill>
                  <a:srgbClr val="222222"/>
                </a:solidFill>
                <a:effectLst/>
                <a:latin typeface="+mj-lt"/>
              </a:rPr>
              <a:t>rinotecan, a less potent prodrug, can be metabolized into a 1000-fold more toxic compound (SN-38) in the presence of carboxylesterase (CE). In the neuroblastoma mice model, the tumor grafts were found more sensitive to co-administration of CE-expressing NSCs and irinotecan, in comparison to single-drug treatment</a:t>
            </a:r>
            <a:endParaRPr lang="en-US" sz="2000" dirty="0">
              <a:latin typeface="+mj-lt"/>
            </a:endParaRPr>
          </a:p>
        </p:txBody>
      </p:sp>
    </p:spTree>
    <p:extLst>
      <p:ext uri="{BB962C8B-B14F-4D97-AF65-F5344CB8AC3E}">
        <p14:creationId xmlns:p14="http://schemas.microsoft.com/office/powerpoint/2010/main" val="40978194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 Stem Cells as Potential Therapeutic Carriers</a:t>
            </a:r>
            <a:br>
              <a:rPr lang="en-US" sz="4000" i="0" dirty="0">
                <a:solidFill>
                  <a:schemeClr val="bg1"/>
                </a:solidFill>
                <a:effectLst/>
              </a:rPr>
            </a:br>
            <a:r>
              <a:rPr lang="en-US" sz="4000" i="0" dirty="0">
                <a:solidFill>
                  <a:schemeClr val="bg1"/>
                </a:solidFill>
                <a:effectLst/>
              </a:rPr>
              <a:t>Genetically Modified Stem Cells</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86964"/>
            <a:ext cx="11681012" cy="4154984"/>
          </a:xfrm>
          <a:prstGeom prst="rect">
            <a:avLst/>
          </a:prstGeom>
          <a:noFill/>
        </p:spPr>
        <p:txBody>
          <a:bodyPr wrap="square">
            <a:spAutoFit/>
          </a:bodyPr>
          <a:lstStyle/>
          <a:p>
            <a:r>
              <a:rPr lang="en-US" sz="2400" dirty="0">
                <a:solidFill>
                  <a:srgbClr val="222222"/>
                </a:solidFill>
                <a:latin typeface="+mj-lt"/>
              </a:rPr>
              <a:t>S</a:t>
            </a:r>
            <a:r>
              <a:rPr lang="en-US" sz="2400" b="0" i="0" dirty="0">
                <a:solidFill>
                  <a:srgbClr val="222222"/>
                </a:solidFill>
                <a:effectLst/>
                <a:latin typeface="+mj-lt"/>
              </a:rPr>
              <a:t>everal phase I/II clinical trials on the GDEPT system have been tested. </a:t>
            </a:r>
          </a:p>
          <a:p>
            <a:r>
              <a:rPr lang="en-US" sz="2400" b="0" i="0" dirty="0">
                <a:solidFill>
                  <a:srgbClr val="222222"/>
                </a:solidFill>
                <a:effectLst/>
                <a:latin typeface="+mj-lt"/>
              </a:rPr>
              <a:t>In the patients with recurrent high-grade gliomas, CD-expressing human NSCs were directly injected into the brain whereas 5-FC was orally administered (NCT01172964, completed). </a:t>
            </a:r>
          </a:p>
          <a:p>
            <a:r>
              <a:rPr lang="en-US" sz="2400" dirty="0">
                <a:solidFill>
                  <a:srgbClr val="222222"/>
                </a:solidFill>
                <a:latin typeface="+mj-lt"/>
              </a:rPr>
              <a:t>L</a:t>
            </a:r>
            <a:r>
              <a:rPr lang="en-US" sz="2400" b="0" i="0" dirty="0">
                <a:solidFill>
                  <a:srgbClr val="222222"/>
                </a:solidFill>
                <a:effectLst/>
                <a:latin typeface="+mj-lt"/>
              </a:rPr>
              <a:t>eucovorin was additionally used for enhancing the tumor-killing effect of 5-FU (NCT02015819, ongoing). </a:t>
            </a:r>
          </a:p>
          <a:p>
            <a:r>
              <a:rPr lang="en-US" sz="2400" b="0" i="0" dirty="0">
                <a:solidFill>
                  <a:srgbClr val="222222"/>
                </a:solidFill>
                <a:effectLst/>
                <a:latin typeface="+mj-lt"/>
              </a:rPr>
              <a:t>Autologous MSCs that expressed Herpes simplex virus thymidine kinase (HSV-TK) enzyme were utilized to treat human advanced gastrointestinal cancer (EudraCT number 2012-003741-15). HSV-TK converts ganciclovir from monophosphorylate to triphosphate form with a more potent cytotoxic effect. </a:t>
            </a:r>
          </a:p>
          <a:p>
            <a:r>
              <a:rPr lang="en-US" sz="2400" b="0" i="0" dirty="0">
                <a:solidFill>
                  <a:srgbClr val="222222"/>
                </a:solidFill>
                <a:effectLst/>
                <a:latin typeface="+mj-lt"/>
              </a:rPr>
              <a:t>The combination of transduced MSCs and the prodrugs were found safe and tolerable and could enable the stabilization of cancer status.</a:t>
            </a:r>
            <a:endParaRPr lang="en-US" sz="2400" dirty="0">
              <a:latin typeface="+mj-lt"/>
            </a:endParaRPr>
          </a:p>
        </p:txBody>
      </p:sp>
    </p:spTree>
    <p:extLst>
      <p:ext uri="{BB962C8B-B14F-4D97-AF65-F5344CB8AC3E}">
        <p14:creationId xmlns:p14="http://schemas.microsoft.com/office/powerpoint/2010/main" val="12721844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 Stem Cells as Potential Therapeutic Carriers</a:t>
            </a:r>
            <a:br>
              <a:rPr lang="en-US" sz="4000" i="0" dirty="0">
                <a:solidFill>
                  <a:schemeClr val="bg1"/>
                </a:solidFill>
                <a:effectLst/>
              </a:rPr>
            </a:br>
            <a:r>
              <a:rPr lang="en-US" sz="4000" i="0" dirty="0">
                <a:solidFill>
                  <a:schemeClr val="bg1"/>
                </a:solidFill>
                <a:effectLst/>
              </a:rPr>
              <a:t>Genetically Modified Stem Cells</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86964"/>
            <a:ext cx="11681012" cy="3416320"/>
          </a:xfrm>
          <a:prstGeom prst="rect">
            <a:avLst/>
          </a:prstGeom>
          <a:noFill/>
        </p:spPr>
        <p:txBody>
          <a:bodyPr wrap="square">
            <a:spAutoFit/>
          </a:bodyPr>
          <a:lstStyle/>
          <a:p>
            <a:r>
              <a:rPr lang="en-US" sz="2400" dirty="0">
                <a:solidFill>
                  <a:srgbClr val="222222"/>
                </a:solidFill>
                <a:latin typeface="+mj-lt"/>
              </a:rPr>
              <a:t>Additionally, stem cells can genetically express </a:t>
            </a:r>
            <a:r>
              <a:rPr lang="en-US" sz="2400" dirty="0" err="1">
                <a:solidFill>
                  <a:srgbClr val="222222"/>
                </a:solidFill>
                <a:latin typeface="+mj-lt"/>
              </a:rPr>
              <a:t>secretable</a:t>
            </a:r>
            <a:r>
              <a:rPr lang="en-US" sz="2400" dirty="0">
                <a:solidFill>
                  <a:srgbClr val="222222"/>
                </a:solidFill>
                <a:latin typeface="+mj-lt"/>
              </a:rPr>
              <a:t> cytokines/chemokines. </a:t>
            </a:r>
          </a:p>
          <a:p>
            <a:r>
              <a:rPr lang="en-US" sz="2400" dirty="0">
                <a:solidFill>
                  <a:srgbClr val="222222"/>
                </a:solidFill>
                <a:latin typeface="+mj-lt"/>
              </a:rPr>
              <a:t>Tumor-toxic TNF-α-related apoptosis-inducing ligand (TRAIL) exhibits short half-life after its systemic delivery. Interestingly, NSCs, used as a gene carrier to continuously release TRAIL, have been proven to reduce the brain tumor metastasis and improve the survival of treated mice. </a:t>
            </a:r>
          </a:p>
          <a:p>
            <a:r>
              <a:rPr lang="en-US" sz="2400" dirty="0">
                <a:solidFill>
                  <a:srgbClr val="222222"/>
                </a:solidFill>
                <a:latin typeface="+mj-lt"/>
              </a:rPr>
              <a:t>This system has been employed to treat human lung adenocarcinoma in a clinical trial (NCT03298763, recruiting). Co-expression of the suicide gene and cytotoxic gene (i.e., IFN-β, prevents tumor growth and prompts their apoptosis) in stem cells shows a promise to enhance treatment efficacy.</a:t>
            </a:r>
            <a:endParaRPr lang="en-US" sz="2400" dirty="0">
              <a:latin typeface="+mj-lt"/>
            </a:endParaRPr>
          </a:p>
        </p:txBody>
      </p:sp>
    </p:spTree>
    <p:extLst>
      <p:ext uri="{BB962C8B-B14F-4D97-AF65-F5344CB8AC3E}">
        <p14:creationId xmlns:p14="http://schemas.microsoft.com/office/powerpoint/2010/main" val="39216221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 Stem Cells as Potential Therapeutic Carriers</a:t>
            </a:r>
            <a:br>
              <a:rPr lang="en-US" sz="4000" i="0" dirty="0">
                <a:solidFill>
                  <a:schemeClr val="bg1"/>
                </a:solidFill>
                <a:effectLst/>
              </a:rPr>
            </a:br>
            <a:r>
              <a:rPr lang="en-US" sz="4000" i="0" dirty="0">
                <a:solidFill>
                  <a:schemeClr val="bg1"/>
                </a:solidFill>
                <a:effectLst/>
              </a:rPr>
              <a:t>Nanoparticles (NPs)-Carrying Stem Cells</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95929"/>
            <a:ext cx="11681012" cy="4154984"/>
          </a:xfrm>
          <a:prstGeom prst="rect">
            <a:avLst/>
          </a:prstGeom>
          <a:noFill/>
        </p:spPr>
        <p:txBody>
          <a:bodyPr wrap="square">
            <a:spAutoFit/>
          </a:bodyPr>
          <a:lstStyle/>
          <a:p>
            <a:r>
              <a:rPr lang="en-US" sz="2400" dirty="0">
                <a:solidFill>
                  <a:srgbClr val="222222"/>
                </a:solidFill>
                <a:latin typeface="+mj-lt"/>
              </a:rPr>
              <a:t>Stem cells can act as effective vehicles for carrying NPs to tumor sites. In this approach, NPs could be loaded into cells or conjugated onto the cell surface.</a:t>
            </a:r>
          </a:p>
          <a:p>
            <a:r>
              <a:rPr lang="en-US" sz="2400" b="0" i="0" dirty="0">
                <a:solidFill>
                  <a:srgbClr val="222222"/>
                </a:solidFill>
                <a:effectLst/>
                <a:latin typeface="+mj-lt"/>
              </a:rPr>
              <a:t>Internalization of NPs is via passive uptake or active endocytosis, which depends on the size, surface characteristics and concentration of NPs, as well as incubation time. </a:t>
            </a:r>
          </a:p>
          <a:p>
            <a:r>
              <a:rPr lang="en-US" sz="2400" b="0" i="0" dirty="0">
                <a:solidFill>
                  <a:srgbClr val="222222"/>
                </a:solidFill>
                <a:effectLst/>
                <a:latin typeface="+mj-lt"/>
              </a:rPr>
              <a:t>The main concerns are toxicity potentials to the cell carrier and drug loading control. </a:t>
            </a:r>
          </a:p>
          <a:p>
            <a:r>
              <a:rPr lang="en-US" sz="2400" b="0" i="0" dirty="0">
                <a:solidFill>
                  <a:srgbClr val="222222"/>
                </a:solidFill>
                <a:effectLst/>
                <a:latin typeface="+mj-lt"/>
              </a:rPr>
              <a:t>Rapid NP exocytosis by the cells may lead to an uncontrollable release of therapeutic drugs to non-targeted areas. </a:t>
            </a:r>
          </a:p>
          <a:p>
            <a:r>
              <a:rPr lang="en-US" sz="2400" dirty="0">
                <a:solidFill>
                  <a:srgbClr val="222222"/>
                </a:solidFill>
                <a:latin typeface="+mj-lt"/>
              </a:rPr>
              <a:t>I</a:t>
            </a:r>
            <a:r>
              <a:rPr lang="en-US" sz="2400" b="0" i="0" dirty="0">
                <a:solidFill>
                  <a:srgbClr val="222222"/>
                </a:solidFill>
                <a:effectLst/>
                <a:latin typeface="+mj-lt"/>
              </a:rPr>
              <a:t>ntravenous injection of MSCs loaded with paclitaxel-loaded NPs (PTX-NPs) exhibited more NP localization and created local drug depots in the developed orthotopic lung tumor in mice, these NP-loaded MSCs significantly inhibited tumor growth and enhanced survival of mice, though total doses of PTX-NPs were much lower than that of PTX solution or PTX-NPs alone.</a:t>
            </a:r>
            <a:endParaRPr lang="en-US" sz="2400" dirty="0">
              <a:latin typeface="+mj-lt"/>
            </a:endParaRPr>
          </a:p>
        </p:txBody>
      </p:sp>
    </p:spTree>
    <p:extLst>
      <p:ext uri="{BB962C8B-B14F-4D97-AF65-F5344CB8AC3E}">
        <p14:creationId xmlns:p14="http://schemas.microsoft.com/office/powerpoint/2010/main" val="1568673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 Stem Cells as Potential Therapeutic Carriers</a:t>
            </a:r>
            <a:br>
              <a:rPr lang="en-US" sz="4000" i="0" dirty="0">
                <a:solidFill>
                  <a:schemeClr val="bg1"/>
                </a:solidFill>
                <a:effectLst/>
              </a:rPr>
            </a:br>
            <a:r>
              <a:rPr lang="en-US" sz="4000" i="0" dirty="0">
                <a:solidFill>
                  <a:schemeClr val="bg1"/>
                </a:solidFill>
                <a:effectLst/>
              </a:rPr>
              <a:t>Nanoparticles (NPs)-Carrying Stem Cells</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95929"/>
            <a:ext cx="11681012" cy="4154984"/>
          </a:xfrm>
          <a:prstGeom prst="rect">
            <a:avLst/>
          </a:prstGeom>
          <a:noFill/>
        </p:spPr>
        <p:txBody>
          <a:bodyPr wrap="square">
            <a:spAutoFit/>
          </a:bodyPr>
          <a:lstStyle/>
          <a:p>
            <a:r>
              <a:rPr lang="en-US" sz="2400" dirty="0">
                <a:solidFill>
                  <a:srgbClr val="222222"/>
                </a:solidFill>
                <a:latin typeface="+mj-lt"/>
              </a:rPr>
              <a:t>NPs can also be targeted toward tumors by anchoring on stem cells, often via interaction with amine or thiol functional groups of cell surface. </a:t>
            </a:r>
          </a:p>
          <a:p>
            <a:r>
              <a:rPr lang="en-US" sz="2400" dirty="0">
                <a:solidFill>
                  <a:srgbClr val="222222"/>
                </a:solidFill>
                <a:latin typeface="+mj-lt"/>
              </a:rPr>
              <a:t>The loading efficiency and retention of NPs on cells could be improved by conjugating cyclooctyne-modified NPs with </a:t>
            </a:r>
            <a:r>
              <a:rPr lang="en-US" sz="2400" dirty="0" err="1">
                <a:solidFill>
                  <a:srgbClr val="222222"/>
                </a:solidFill>
                <a:latin typeface="+mj-lt"/>
              </a:rPr>
              <a:t>azide</a:t>
            </a:r>
            <a:r>
              <a:rPr lang="en-US" sz="2400" dirty="0">
                <a:solidFill>
                  <a:srgbClr val="222222"/>
                </a:solidFill>
                <a:latin typeface="+mj-lt"/>
              </a:rPr>
              <a:t>-functionalized MSCs to form a stable triazole at ambient conditions. By this method, the content of PTX was ~48 </a:t>
            </a:r>
            <a:r>
              <a:rPr lang="en-US" sz="2400" dirty="0" err="1">
                <a:solidFill>
                  <a:srgbClr val="222222"/>
                </a:solidFill>
                <a:latin typeface="+mj-lt"/>
              </a:rPr>
              <a:t>pg</a:t>
            </a:r>
            <a:r>
              <a:rPr lang="en-US" sz="2400" dirty="0">
                <a:solidFill>
                  <a:srgbClr val="222222"/>
                </a:solidFill>
                <a:latin typeface="+mj-lt"/>
              </a:rPr>
              <a:t> per cell, much higher than that reported by other techniques (~1–20 </a:t>
            </a:r>
            <a:r>
              <a:rPr lang="en-US" sz="2400" dirty="0" err="1">
                <a:solidFill>
                  <a:srgbClr val="222222"/>
                </a:solidFill>
                <a:latin typeface="+mj-lt"/>
              </a:rPr>
              <a:t>pg</a:t>
            </a:r>
            <a:r>
              <a:rPr lang="en-US" sz="2400" dirty="0">
                <a:solidFill>
                  <a:srgbClr val="222222"/>
                </a:solidFill>
                <a:latin typeface="+mj-lt"/>
              </a:rPr>
              <a:t> per cell), while maintaining cell phenotype. </a:t>
            </a:r>
          </a:p>
          <a:p>
            <a:endParaRPr lang="en-US" sz="2400" dirty="0">
              <a:solidFill>
                <a:srgbClr val="222222"/>
              </a:solidFill>
              <a:latin typeface="+mj-lt"/>
            </a:endParaRPr>
          </a:p>
          <a:p>
            <a:r>
              <a:rPr lang="en-US" sz="2400" dirty="0">
                <a:solidFill>
                  <a:srgbClr val="222222"/>
                </a:solidFill>
                <a:latin typeface="+mj-lt"/>
              </a:rPr>
              <a:t>The intra-tumor injection of these platforms significantly improved their retention and increased the amount of delivered NPs at tumor site for enhanced anti-tumor effects. </a:t>
            </a:r>
          </a:p>
          <a:p>
            <a:r>
              <a:rPr lang="en-US" sz="2400" dirty="0">
                <a:solidFill>
                  <a:srgbClr val="222222"/>
                </a:solidFill>
                <a:latin typeface="+mj-lt"/>
              </a:rPr>
              <a:t>Despite rapid progress in therapeutic cell engineering, there has been no clinical trial which utilizes stem cells as carriers for targeting NPs to tumors so far.</a:t>
            </a:r>
            <a:endParaRPr lang="en-US" sz="2400" dirty="0">
              <a:latin typeface="+mj-lt"/>
            </a:endParaRPr>
          </a:p>
        </p:txBody>
      </p:sp>
    </p:spTree>
    <p:extLst>
      <p:ext uri="{BB962C8B-B14F-4D97-AF65-F5344CB8AC3E}">
        <p14:creationId xmlns:p14="http://schemas.microsoft.com/office/powerpoint/2010/main" val="1533445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 Stem Cells as Potential Therapeutic Carriers</a:t>
            </a:r>
            <a:br>
              <a:rPr lang="en-US" sz="4000" i="0" dirty="0">
                <a:solidFill>
                  <a:schemeClr val="bg1"/>
                </a:solidFill>
                <a:effectLst/>
              </a:rPr>
            </a:br>
            <a:r>
              <a:rPr lang="en-US" sz="4000" i="0" dirty="0">
                <a:solidFill>
                  <a:schemeClr val="bg1"/>
                </a:solidFill>
                <a:effectLst/>
              </a:rPr>
              <a:t>Stem Cells as Carriers for Oncolytic Viruses (OVs)</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95929"/>
            <a:ext cx="11681012" cy="4524315"/>
          </a:xfrm>
          <a:prstGeom prst="rect">
            <a:avLst/>
          </a:prstGeom>
          <a:noFill/>
        </p:spPr>
        <p:txBody>
          <a:bodyPr wrap="square">
            <a:spAutoFit/>
          </a:bodyPr>
          <a:lstStyle/>
          <a:p>
            <a:pPr marL="342900" indent="-342900">
              <a:buFont typeface="Arial" panose="020B0604020202020204" pitchFamily="34" charset="0"/>
              <a:buChar char="•"/>
            </a:pPr>
            <a:r>
              <a:rPr lang="en-US" sz="2400" b="0" i="0" dirty="0">
                <a:solidFill>
                  <a:srgbClr val="222222"/>
                </a:solidFill>
                <a:effectLst/>
                <a:latin typeface="+mj-lt"/>
              </a:rPr>
              <a:t>OVs exhibit selective replication in cancer cells. </a:t>
            </a:r>
          </a:p>
          <a:p>
            <a:pPr marL="342900" indent="-342900">
              <a:buFont typeface="Arial" panose="020B0604020202020204" pitchFamily="34" charset="0"/>
              <a:buChar char="•"/>
            </a:pPr>
            <a:r>
              <a:rPr lang="en-US" sz="2400" b="0" i="0" dirty="0">
                <a:solidFill>
                  <a:srgbClr val="222222"/>
                </a:solidFill>
                <a:effectLst/>
                <a:latin typeface="+mj-lt"/>
              </a:rPr>
              <a:t>It is postulated that OVs could induce tumor cell lysis, and release danger signals to activate the immune system for more effective killing of tumor cells </a:t>
            </a:r>
          </a:p>
          <a:p>
            <a:pPr marL="342900" indent="-342900">
              <a:buFont typeface="Arial" panose="020B0604020202020204" pitchFamily="34" charset="0"/>
              <a:buChar char="•"/>
            </a:pPr>
            <a:r>
              <a:rPr lang="en-US" sz="2400" dirty="0">
                <a:solidFill>
                  <a:srgbClr val="222222"/>
                </a:solidFill>
                <a:latin typeface="+mj-lt"/>
              </a:rPr>
              <a:t>N</a:t>
            </a:r>
            <a:r>
              <a:rPr lang="en-US" sz="2400" b="0" i="0" dirty="0">
                <a:solidFill>
                  <a:srgbClr val="222222"/>
                </a:solidFill>
                <a:effectLst/>
                <a:latin typeface="+mj-lt"/>
              </a:rPr>
              <a:t>aked OVs can be easily recognized by immune cells and rapidly removed from the body. </a:t>
            </a:r>
          </a:p>
          <a:p>
            <a:pPr marL="342900" indent="-342900">
              <a:buFont typeface="Arial" panose="020B0604020202020204" pitchFamily="34" charset="0"/>
              <a:buChar char="•"/>
            </a:pPr>
            <a:r>
              <a:rPr lang="en-US" sz="2400" b="0" i="0" dirty="0">
                <a:solidFill>
                  <a:srgbClr val="222222"/>
                </a:solidFill>
                <a:effectLst/>
                <a:latin typeface="+mj-lt"/>
              </a:rPr>
              <a:t>Stem cells could be offered as promising carriers to protect and deliver OVs to tumor sites. For example, the human NSC line transduced with CRAd-Survivin-pk7 OV, in combination with ionizing radiation and temozolomide, could enhance cytotoxicity to glioma cells in vitro and increase the survival time of glioblastoma multiforme (GBM)-bearing mice. </a:t>
            </a:r>
          </a:p>
          <a:p>
            <a:pPr marL="342900" indent="-342900">
              <a:buFont typeface="Arial" panose="020B0604020202020204" pitchFamily="34" charset="0"/>
              <a:buChar char="•"/>
            </a:pPr>
            <a:r>
              <a:rPr lang="en-US" sz="2400" b="0" i="0" dirty="0">
                <a:solidFill>
                  <a:srgbClr val="222222"/>
                </a:solidFill>
                <a:effectLst/>
                <a:latin typeface="+mj-lt"/>
              </a:rPr>
              <a:t>OV-transduced NSCs are still able to home to tumor cells, and NSC-delivered OVs showed better antitumor effects than the viruses alone against GBMs in vivo</a:t>
            </a:r>
          </a:p>
          <a:p>
            <a:pPr marL="342900" indent="-342900">
              <a:buFont typeface="Arial" panose="020B0604020202020204" pitchFamily="34" charset="0"/>
              <a:buChar char="•"/>
            </a:pPr>
            <a:r>
              <a:rPr lang="en-US" sz="2400" b="0" i="0" dirty="0">
                <a:solidFill>
                  <a:srgbClr val="222222"/>
                </a:solidFill>
                <a:effectLst/>
                <a:latin typeface="+mj-lt"/>
              </a:rPr>
              <a:t>MSCs were found to effectively load attenuated oncolytic measles virus (OMV) and oncolytic HSV, which suppressed the growth of hepatocellular carcinoma and GBM in mice. </a:t>
            </a:r>
            <a:endParaRPr lang="en-US" sz="2400" dirty="0">
              <a:latin typeface="+mj-lt"/>
            </a:endParaRPr>
          </a:p>
        </p:txBody>
      </p:sp>
    </p:spTree>
    <p:extLst>
      <p:ext uri="{BB962C8B-B14F-4D97-AF65-F5344CB8AC3E}">
        <p14:creationId xmlns:p14="http://schemas.microsoft.com/office/powerpoint/2010/main" val="10903802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 Stem Cells as Potential Therapeutic Carriers</a:t>
            </a:r>
            <a:br>
              <a:rPr lang="en-US" sz="4000" i="0" dirty="0">
                <a:solidFill>
                  <a:schemeClr val="bg1"/>
                </a:solidFill>
                <a:effectLst/>
              </a:rPr>
            </a:br>
            <a:r>
              <a:rPr lang="en-US" sz="4000" i="0" dirty="0">
                <a:solidFill>
                  <a:schemeClr val="bg1"/>
                </a:solidFill>
                <a:effectLst/>
              </a:rPr>
              <a:t>Stem Cell-Derived Exosomes as Therapeutic Carriers</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95929"/>
            <a:ext cx="11681012" cy="4524315"/>
          </a:xfrm>
          <a:prstGeom prst="rect">
            <a:avLst/>
          </a:prstGeom>
          <a:noFill/>
        </p:spPr>
        <p:txBody>
          <a:bodyPr wrap="square">
            <a:spAutoFit/>
          </a:bodyPr>
          <a:lstStyle/>
          <a:p>
            <a:pPr algn="just"/>
            <a:r>
              <a:rPr lang="en-US" sz="2400" b="0" i="0" dirty="0">
                <a:solidFill>
                  <a:srgbClr val="222222"/>
                </a:solidFill>
                <a:effectLst/>
                <a:latin typeface="+mj-lt"/>
              </a:rPr>
              <a:t>Exosomes have been utilized to encapsulate various anti-cancer therapeutic materials, such as mi-RNAs, proteins, or small drugs. </a:t>
            </a:r>
          </a:p>
          <a:p>
            <a:pPr algn="just"/>
            <a:r>
              <a:rPr lang="en-US" sz="2400" b="0" i="0" dirty="0">
                <a:solidFill>
                  <a:srgbClr val="222222"/>
                </a:solidFill>
                <a:effectLst/>
                <a:latin typeface="+mj-lt"/>
              </a:rPr>
              <a:t>These natural carriers possess numerous benefits over other synthetic </a:t>
            </a:r>
            <a:r>
              <a:rPr lang="en-US" sz="2400" b="0" i="0" dirty="0" err="1">
                <a:solidFill>
                  <a:srgbClr val="222222"/>
                </a:solidFill>
                <a:effectLst/>
                <a:latin typeface="+mj-lt"/>
              </a:rPr>
              <a:t>nanoparticulates</a:t>
            </a:r>
            <a:r>
              <a:rPr lang="en-US" sz="2400" b="0" i="0" dirty="0">
                <a:solidFill>
                  <a:srgbClr val="222222"/>
                </a:solidFill>
                <a:effectLst/>
                <a:latin typeface="+mj-lt"/>
              </a:rPr>
              <a:t>, including unique biocompatibility, stability, high capacity for cargo loading, and enhanced internalization into tumor cells, also they can be easily functionalized with specific proteins or ligands on their surface to enhance targeting effect to tumor microenvironment.</a:t>
            </a:r>
          </a:p>
          <a:p>
            <a:pPr algn="just"/>
            <a:r>
              <a:rPr lang="en-US" sz="2400" b="0" i="0" dirty="0">
                <a:solidFill>
                  <a:srgbClr val="222222"/>
                </a:solidFill>
                <a:effectLst/>
                <a:latin typeface="+mj-lt"/>
              </a:rPr>
              <a:t>Genetic materials, including anti-tumor mRNAs or siRNAs, were successfully packaged into stem cell-derived exosomes by traditional transfection technique. </a:t>
            </a:r>
          </a:p>
          <a:p>
            <a:pPr algn="just"/>
            <a:r>
              <a:rPr lang="en-US" sz="2400" dirty="0">
                <a:solidFill>
                  <a:srgbClr val="222222"/>
                </a:solidFill>
                <a:latin typeface="+mj-lt"/>
              </a:rPr>
              <a:t>E</a:t>
            </a:r>
            <a:r>
              <a:rPr lang="en-US" sz="2400" b="0" i="0" dirty="0">
                <a:solidFill>
                  <a:srgbClr val="222222"/>
                </a:solidFill>
                <a:effectLst/>
                <a:latin typeface="+mj-lt"/>
              </a:rPr>
              <a:t>xosomes released from miR-146b-expressing marrow stromal cells significantly </a:t>
            </a:r>
            <a:r>
              <a:rPr lang="en-US" sz="2400" dirty="0">
                <a:solidFill>
                  <a:srgbClr val="222222"/>
                </a:solidFill>
                <a:latin typeface="+mj-lt"/>
              </a:rPr>
              <a:t>reduced rat glioma xenograft growth</a:t>
            </a:r>
          </a:p>
          <a:p>
            <a:pPr algn="just"/>
            <a:r>
              <a:rPr lang="en-US" sz="2400" b="0" i="0" dirty="0">
                <a:solidFill>
                  <a:srgbClr val="222222"/>
                </a:solidFill>
                <a:effectLst/>
                <a:latin typeface="+mj-lt"/>
              </a:rPr>
              <a:t>Exosomes secreted from miR-122-expressing MSCs significantly enhanced antitumor effect of sorafenib on hepatocellular carcinoma tumor model.</a:t>
            </a:r>
          </a:p>
        </p:txBody>
      </p:sp>
    </p:spTree>
    <p:extLst>
      <p:ext uri="{BB962C8B-B14F-4D97-AF65-F5344CB8AC3E}">
        <p14:creationId xmlns:p14="http://schemas.microsoft.com/office/powerpoint/2010/main" val="41411034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 Stem Cells as Potential Therapeutic Carriers</a:t>
            </a:r>
            <a:br>
              <a:rPr lang="en-US" sz="4000" i="0" dirty="0">
                <a:solidFill>
                  <a:schemeClr val="bg1"/>
                </a:solidFill>
                <a:effectLst/>
              </a:rPr>
            </a:br>
            <a:r>
              <a:rPr lang="en-US" sz="4000" i="0" dirty="0">
                <a:solidFill>
                  <a:schemeClr val="bg1"/>
                </a:solidFill>
                <a:effectLst/>
              </a:rPr>
              <a:t>Stem Cell-Derived Exosomes as Therapeutic Carriers</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520359"/>
            <a:ext cx="6279777" cy="4708981"/>
          </a:xfrm>
          <a:prstGeom prst="rect">
            <a:avLst/>
          </a:prstGeom>
          <a:noFill/>
        </p:spPr>
        <p:txBody>
          <a:bodyPr wrap="square">
            <a:spAutoFit/>
          </a:bodyPr>
          <a:lstStyle/>
          <a:p>
            <a:pPr algn="just"/>
            <a:r>
              <a:rPr lang="en-US" sz="2000" dirty="0">
                <a:solidFill>
                  <a:srgbClr val="222222"/>
                </a:solidFill>
                <a:latin typeface="+mj-lt"/>
              </a:rPr>
              <a:t>S</a:t>
            </a:r>
            <a:r>
              <a:rPr lang="en-US" sz="2000" b="0" i="0" dirty="0">
                <a:solidFill>
                  <a:srgbClr val="222222"/>
                </a:solidFill>
                <a:effectLst/>
                <a:latin typeface="+mj-lt"/>
              </a:rPr>
              <a:t>mall molecule drugs could be encapsulated into exosomes by two ways.</a:t>
            </a:r>
          </a:p>
          <a:p>
            <a:pPr algn="just"/>
            <a:endParaRPr lang="en-US" sz="2000" b="0" i="0" dirty="0">
              <a:solidFill>
                <a:srgbClr val="222222"/>
              </a:solidFill>
              <a:effectLst/>
              <a:latin typeface="+mj-lt"/>
            </a:endParaRPr>
          </a:p>
          <a:p>
            <a:pPr marL="457200" indent="-457200" algn="just">
              <a:buAutoNum type="arabicPeriod"/>
            </a:pPr>
            <a:r>
              <a:rPr lang="en-US" sz="2000" b="0" i="0" dirty="0">
                <a:solidFill>
                  <a:srgbClr val="222222"/>
                </a:solidFill>
                <a:effectLst/>
                <a:latin typeface="+mj-lt"/>
              </a:rPr>
              <a:t>stem cells can uptake, package drugs (</a:t>
            </a:r>
            <a:r>
              <a:rPr lang="en-US" sz="2000" dirty="0">
                <a:solidFill>
                  <a:srgbClr val="222222"/>
                </a:solidFill>
                <a:latin typeface="+mj-lt"/>
              </a:rPr>
              <a:t>paclitaxel, doxorubicin, gemcitabine, and cisplatin) </a:t>
            </a:r>
            <a:r>
              <a:rPr lang="en-US" sz="2000" b="0" i="0" dirty="0">
                <a:solidFill>
                  <a:srgbClr val="222222"/>
                </a:solidFill>
                <a:effectLst/>
                <a:latin typeface="+mj-lt"/>
              </a:rPr>
              <a:t>into exosomes, and then release them to culture medium by exocytosis process</a:t>
            </a:r>
          </a:p>
          <a:p>
            <a:pPr marL="457200" indent="-457200" algn="just">
              <a:buFontTx/>
              <a:buAutoNum type="arabicPeriod"/>
            </a:pPr>
            <a:r>
              <a:rPr lang="en-US" sz="2000" dirty="0">
                <a:solidFill>
                  <a:srgbClr val="222222"/>
                </a:solidFill>
                <a:latin typeface="+mj-lt"/>
              </a:rPr>
              <a:t>therapeutic drugs could be loaded into exosomes by the post-loading method, after extraction from the culture medium of stem cells, exosomes can be forced to encapsulate drugs by using extrusion, electroporation, dialysis, or saponin-assisted method. This enables to load both hydrophilic and hydrophobic drugs, as well as to control the drug loading more precisely and enhance its encapsulation efficiency.</a:t>
            </a:r>
          </a:p>
        </p:txBody>
      </p:sp>
      <p:pic>
        <p:nvPicPr>
          <p:cNvPr id="6146" name="Picture 2" descr="Cancers | Free Full-Text | Taxol-Loaded MSC-Derived Exosomes Provide a  Therapeutic Vehicle to Target Metastatic Breast Cancer and Other Carcinoma  Cells">
            <a:extLst>
              <a:ext uri="{FF2B5EF4-FFF2-40B4-BE49-F238E27FC236}">
                <a16:creationId xmlns:a16="http://schemas.microsoft.com/office/drawing/2014/main" id="{0BD7ED53-BD30-4E5E-A4C6-ABD2C09262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3529" y="2525246"/>
            <a:ext cx="5468471" cy="3161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50229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 Stem Cell Source for Production of Immune Cells</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95929"/>
            <a:ext cx="11681012" cy="4708981"/>
          </a:xfrm>
          <a:prstGeom prst="rect">
            <a:avLst/>
          </a:prstGeom>
          <a:noFill/>
        </p:spPr>
        <p:txBody>
          <a:bodyPr wrap="square">
            <a:spAutoFit/>
          </a:bodyPr>
          <a:lstStyle/>
          <a:p>
            <a:pPr marL="342900" indent="-342900" algn="just">
              <a:buFont typeface="Arial" panose="020B0604020202020204" pitchFamily="34" charset="0"/>
              <a:buChar char="•"/>
            </a:pPr>
            <a:r>
              <a:rPr lang="en-US" sz="2000" b="0" i="0" dirty="0">
                <a:solidFill>
                  <a:srgbClr val="222222"/>
                </a:solidFill>
                <a:effectLst/>
                <a:latin typeface="+mj-lt"/>
              </a:rPr>
              <a:t>Controlling the quantity and quality of CAR </a:t>
            </a:r>
            <a:r>
              <a:rPr lang="en-US" sz="2000" dirty="0">
                <a:solidFill>
                  <a:srgbClr val="222222"/>
                </a:solidFill>
                <a:latin typeface="+mj-lt"/>
              </a:rPr>
              <a:t>T cells </a:t>
            </a:r>
            <a:r>
              <a:rPr lang="en-US" sz="2000" b="0" i="0" dirty="0">
                <a:solidFill>
                  <a:srgbClr val="222222"/>
                </a:solidFill>
                <a:effectLst/>
                <a:latin typeface="+mj-lt"/>
              </a:rPr>
              <a:t>for immunotherapy remains challenging, especially in patients who experienced heavy chemotherapy. In addition, </a:t>
            </a:r>
            <a:r>
              <a:rPr lang="en-US" sz="2000" b="0" i="1" dirty="0">
                <a:solidFill>
                  <a:srgbClr val="222222"/>
                </a:solidFill>
                <a:effectLst/>
                <a:latin typeface="+mj-lt"/>
              </a:rPr>
              <a:t>in vivo </a:t>
            </a:r>
            <a:r>
              <a:rPr lang="en-US" sz="2000" b="0" i="0" dirty="0">
                <a:solidFill>
                  <a:srgbClr val="222222"/>
                </a:solidFill>
                <a:effectLst/>
                <a:latin typeface="+mj-lt"/>
              </a:rPr>
              <a:t>anti-tumor activity of these CAR immune cells is often limited due to their rapid differentiation into short-lived effector cells. Therefore, there are requirements for the generation of CAR cells from other sources, which enables the expansion of this immunotherapy to a larger number of patients. </a:t>
            </a:r>
          </a:p>
          <a:p>
            <a:pPr marL="342900" indent="-342900" algn="just">
              <a:buFont typeface="Arial" panose="020B0604020202020204" pitchFamily="34" charset="0"/>
              <a:buChar char="•"/>
            </a:pPr>
            <a:r>
              <a:rPr lang="en-US" sz="2000" b="0" i="0" dirty="0">
                <a:solidFill>
                  <a:srgbClr val="222222"/>
                </a:solidFill>
                <a:effectLst/>
                <a:latin typeface="+mj-lt"/>
              </a:rPr>
              <a:t>Human pluripotent stem cells, including iPSCs and ESCs, could offer unlimited sources for this purpose.</a:t>
            </a:r>
          </a:p>
          <a:p>
            <a:pPr marL="342900" indent="-342900" algn="just">
              <a:buFont typeface="Arial" panose="020B0604020202020204" pitchFamily="34" charset="0"/>
              <a:buChar char="•"/>
            </a:pPr>
            <a:r>
              <a:rPr lang="en-US" sz="2000" b="0" i="0" dirty="0">
                <a:solidFill>
                  <a:srgbClr val="222222"/>
                </a:solidFill>
                <a:effectLst/>
                <a:latin typeface="+mj-lt"/>
              </a:rPr>
              <a:t>The differentiation process involves the incubation of stem cells in the growth medium containing NK cell or T cell-initiating cytokines for a month. To induce NK cell differentiation, priming cytokines contain stem cell factor (SCF), IL-3, IL-7, IL-15, and </a:t>
            </a:r>
            <a:r>
              <a:rPr lang="en-US" sz="2000" b="0" i="0" dirty="0" err="1">
                <a:solidFill>
                  <a:srgbClr val="222222"/>
                </a:solidFill>
                <a:effectLst/>
                <a:latin typeface="+mj-lt"/>
              </a:rPr>
              <a:t>fms</a:t>
            </a:r>
            <a:r>
              <a:rPr lang="en-US" sz="2000" b="0" i="0" dirty="0">
                <a:solidFill>
                  <a:srgbClr val="222222"/>
                </a:solidFill>
                <a:effectLst/>
                <a:latin typeface="+mj-lt"/>
              </a:rPr>
              <a:t>-like tyrosine kinase receptor-3 ligand (FLT3L). To induce T cell differentiation, </a:t>
            </a:r>
            <a:r>
              <a:rPr lang="en-US" sz="2000" b="0" i="0" dirty="0" err="1">
                <a:solidFill>
                  <a:srgbClr val="222222"/>
                </a:solidFill>
                <a:effectLst/>
                <a:latin typeface="+mj-lt"/>
              </a:rPr>
              <a:t>hESCs</a:t>
            </a:r>
            <a:r>
              <a:rPr lang="en-US" sz="2000" b="0" i="0" dirty="0">
                <a:solidFill>
                  <a:srgbClr val="222222"/>
                </a:solidFill>
                <a:effectLst/>
                <a:latin typeface="+mj-lt"/>
              </a:rPr>
              <a:t> and bone marrow stromal cells (OP9) were cultured in the medium containing SCF, IL-7, and FLT3L.</a:t>
            </a:r>
          </a:p>
          <a:p>
            <a:pPr marL="342900" indent="-342900" algn="just">
              <a:buFont typeface="Arial" panose="020B0604020202020204" pitchFamily="34" charset="0"/>
              <a:buChar char="•"/>
            </a:pPr>
            <a:r>
              <a:rPr lang="en-US" sz="2000" dirty="0">
                <a:solidFill>
                  <a:srgbClr val="222222"/>
                </a:solidFill>
                <a:latin typeface="+mj-lt"/>
              </a:rPr>
              <a:t>T</a:t>
            </a:r>
            <a:r>
              <a:rPr lang="en-US" sz="2000" b="0" i="0" dirty="0">
                <a:solidFill>
                  <a:srgbClr val="222222"/>
                </a:solidFill>
                <a:effectLst/>
                <a:latin typeface="+mj-lt"/>
              </a:rPr>
              <a:t>he induction of CAR on HSCs exhibits more benefits in treating cancer. Transplanted CAR-HSCs would engraft in bone marrow and continuously generate various CAR-expressing immune cells, such as T cells, NK cells, monocytes, and neutrophils. The combination effect of these cells results in more strong immunity to kill cancer.</a:t>
            </a:r>
          </a:p>
        </p:txBody>
      </p:sp>
    </p:spTree>
    <p:extLst>
      <p:ext uri="{BB962C8B-B14F-4D97-AF65-F5344CB8AC3E}">
        <p14:creationId xmlns:p14="http://schemas.microsoft.com/office/powerpoint/2010/main" val="657044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175EB-1F98-4D72-99D1-4CB764A51BFC}"/>
              </a:ext>
            </a:extLst>
          </p:cNvPr>
          <p:cNvSpPr>
            <a:spLocks noGrp="1"/>
          </p:cNvSpPr>
          <p:nvPr>
            <p:ph type="title"/>
          </p:nvPr>
        </p:nvSpPr>
        <p:spPr/>
        <p:txBody>
          <a:bodyPr>
            <a:normAutofit/>
          </a:bodyPr>
          <a:lstStyle/>
          <a:p>
            <a:pPr algn="ctr"/>
            <a:r>
              <a:rPr lang="en-US" sz="4000" dirty="0">
                <a:latin typeface="+mn-lt"/>
              </a:rPr>
              <a:t>Cancer Therapy</a:t>
            </a:r>
          </a:p>
        </p:txBody>
      </p:sp>
      <p:sp>
        <p:nvSpPr>
          <p:cNvPr id="3" name="Content Placeholder 2">
            <a:extLst>
              <a:ext uri="{FF2B5EF4-FFF2-40B4-BE49-F238E27FC236}">
                <a16:creationId xmlns:a16="http://schemas.microsoft.com/office/drawing/2014/main" id="{35102343-924F-44E7-8AD9-9C4843F3E286}"/>
              </a:ext>
            </a:extLst>
          </p:cNvPr>
          <p:cNvSpPr>
            <a:spLocks noGrp="1"/>
          </p:cNvSpPr>
          <p:nvPr>
            <p:ph idx="1"/>
          </p:nvPr>
        </p:nvSpPr>
        <p:spPr/>
        <p:txBody>
          <a:bodyPr>
            <a:normAutofit/>
          </a:bodyPr>
          <a:lstStyle/>
          <a:p>
            <a:r>
              <a:rPr lang="en-US" dirty="0">
                <a:latin typeface="+mj-lt"/>
              </a:rPr>
              <a:t>Cancer is a leading cause of death in both developed and developing countries, and is an increasing medical burden worldwide, due to population growth and aging. </a:t>
            </a:r>
          </a:p>
          <a:p>
            <a:r>
              <a:rPr lang="en-US" dirty="0">
                <a:latin typeface="+mj-lt"/>
              </a:rPr>
              <a:t>Cancer is mainly treated using surgical resection, fractionated radiotherapy, and chemotherapy. </a:t>
            </a:r>
          </a:p>
          <a:p>
            <a:r>
              <a:rPr lang="en-US" dirty="0">
                <a:latin typeface="+mj-lt"/>
              </a:rPr>
              <a:t>However, treatment-related side effects, off-target effects, and drug resistance limit the efficacies of many therapeutic options. </a:t>
            </a:r>
          </a:p>
          <a:p>
            <a:r>
              <a:rPr lang="en-US" dirty="0">
                <a:latin typeface="+mj-lt"/>
              </a:rPr>
              <a:t>Furthermore, metastatic cancer cells usually cannot be eliminated by traditional therapies, and recurrence in these cases is extremely likely. </a:t>
            </a:r>
          </a:p>
        </p:txBody>
      </p:sp>
    </p:spTree>
    <p:extLst>
      <p:ext uri="{BB962C8B-B14F-4D97-AF65-F5344CB8AC3E}">
        <p14:creationId xmlns:p14="http://schemas.microsoft.com/office/powerpoint/2010/main" val="42189257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 Stem Cell-Based Anti-Cancer Vaccines</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95929"/>
            <a:ext cx="11681012" cy="3477875"/>
          </a:xfrm>
          <a:prstGeom prst="rect">
            <a:avLst/>
          </a:prstGeom>
          <a:noFill/>
        </p:spPr>
        <p:txBody>
          <a:bodyPr wrap="square">
            <a:spAutoFit/>
          </a:bodyPr>
          <a:lstStyle/>
          <a:p>
            <a:pPr marL="342900" indent="-342900" algn="just">
              <a:buFont typeface="Arial" panose="020B0604020202020204" pitchFamily="34" charset="0"/>
              <a:buChar char="•"/>
            </a:pPr>
            <a:r>
              <a:rPr lang="en-US" sz="2000" b="0" i="0" dirty="0">
                <a:solidFill>
                  <a:srgbClr val="222222"/>
                </a:solidFill>
                <a:effectLst/>
                <a:latin typeface="+mj-lt"/>
              </a:rPr>
              <a:t>Anti-cancer vaccines could be raised from oncofetal peptides or CSC/ESC/iPSC-based whole-cells. </a:t>
            </a:r>
          </a:p>
          <a:p>
            <a:pPr marL="342900" indent="-342900" algn="just">
              <a:buFont typeface="Arial" panose="020B0604020202020204" pitchFamily="34" charset="0"/>
              <a:buChar char="•"/>
            </a:pPr>
            <a:r>
              <a:rPr lang="en-US" sz="2000" dirty="0">
                <a:solidFill>
                  <a:srgbClr val="222222"/>
                </a:solidFill>
                <a:latin typeface="+mj-lt"/>
              </a:rPr>
              <a:t>V</a:t>
            </a:r>
            <a:r>
              <a:rPr lang="en-US" sz="2000" b="0" i="0" dirty="0">
                <a:solidFill>
                  <a:srgbClr val="222222"/>
                </a:solidFill>
                <a:effectLst/>
                <a:latin typeface="+mj-lt"/>
              </a:rPr>
              <a:t>accines produced by ESCs/iPSCs-derived multiple antigens would offer more applications to treat cancers. </a:t>
            </a:r>
          </a:p>
          <a:p>
            <a:pPr marL="342900" indent="-342900" algn="just">
              <a:buFont typeface="Arial" panose="020B0604020202020204" pitchFamily="34" charset="0"/>
              <a:buChar char="•"/>
            </a:pPr>
            <a:r>
              <a:rPr lang="en-US" sz="2000" b="0" i="0" dirty="0">
                <a:solidFill>
                  <a:srgbClr val="222222"/>
                </a:solidFill>
                <a:effectLst/>
                <a:latin typeface="+mj-lt"/>
              </a:rPr>
              <a:t>Main concerns are the possibility of teratoma formation and induction of autoimmunity. </a:t>
            </a:r>
          </a:p>
          <a:p>
            <a:pPr marL="342900" indent="-342900" algn="just">
              <a:buFont typeface="Arial" panose="020B0604020202020204" pitchFamily="34" charset="0"/>
              <a:buChar char="•"/>
            </a:pPr>
            <a:r>
              <a:rPr lang="en-US" sz="2000" b="0" i="0" dirty="0">
                <a:solidFill>
                  <a:srgbClr val="222222"/>
                </a:solidFill>
                <a:effectLst/>
                <a:latin typeface="+mj-lt"/>
              </a:rPr>
              <a:t>In comparison to a xenogeneic source, allogeneic ESCs and autologous iPSCs-based vaccines were found more effective to prevent tumor relapse in mice, as evidenced by enhanced immune cell proliferation and cytotoxic cytokine production. However, these vaccines should be used as prophylactic treatment rather than as a therapeutic treatment. </a:t>
            </a:r>
          </a:p>
          <a:p>
            <a:pPr marL="342900" indent="-342900" algn="just">
              <a:buFont typeface="Arial" panose="020B0604020202020204" pitchFamily="34" charset="0"/>
              <a:buChar char="•"/>
            </a:pPr>
            <a:r>
              <a:rPr lang="en-US" sz="2000" b="0" i="0" dirty="0">
                <a:solidFill>
                  <a:srgbClr val="222222"/>
                </a:solidFill>
                <a:effectLst/>
                <a:latin typeface="+mj-lt"/>
              </a:rPr>
              <a:t>Preformed tumors with a strong immunosuppressive microenvironment could reduce the efficacy of vaccine treatment. </a:t>
            </a:r>
          </a:p>
          <a:p>
            <a:pPr marL="342900" indent="-342900" algn="just">
              <a:buFont typeface="Arial" panose="020B0604020202020204" pitchFamily="34" charset="0"/>
              <a:buChar char="•"/>
            </a:pPr>
            <a:r>
              <a:rPr lang="en-US" sz="2000" b="0" i="0" dirty="0">
                <a:solidFill>
                  <a:srgbClr val="222222"/>
                </a:solidFill>
                <a:effectLst/>
                <a:latin typeface="+mj-lt"/>
              </a:rPr>
              <a:t>To enhance anti-tumor immunity, combination with other therapies, such as surgery, radiation therapy, chemotherapy, immune checkpoint inhibitors, and adjuvants, is necessary.</a:t>
            </a:r>
          </a:p>
        </p:txBody>
      </p:sp>
    </p:spTree>
    <p:extLst>
      <p:ext uri="{BB962C8B-B14F-4D97-AF65-F5344CB8AC3E}">
        <p14:creationId xmlns:p14="http://schemas.microsoft.com/office/powerpoint/2010/main" val="5752373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chemeClr val="accent6">
              <a:lumMod val="75000"/>
            </a:schemeClr>
          </a:solidFill>
        </p:spPr>
        <p:txBody>
          <a:bodyPr>
            <a:normAutofit/>
          </a:bodyPr>
          <a:lstStyle/>
          <a:p>
            <a:pPr algn="ctr"/>
            <a:r>
              <a:rPr lang="en-US" sz="4000" i="0" dirty="0">
                <a:solidFill>
                  <a:schemeClr val="bg1"/>
                </a:solidFill>
                <a:effectLst/>
              </a:rPr>
              <a:t> Stem Cell-Based Anti-Cancer Vaccines</a:t>
            </a:r>
            <a:endParaRPr lang="en-US" dirty="0">
              <a:solidFill>
                <a:schemeClr val="bg1"/>
              </a:solidFill>
            </a:endParaRPr>
          </a:p>
        </p:txBody>
      </p:sp>
      <p:sp>
        <p:nvSpPr>
          <p:cNvPr id="5" name="TextBox 4">
            <a:extLst>
              <a:ext uri="{FF2B5EF4-FFF2-40B4-BE49-F238E27FC236}">
                <a16:creationId xmlns:a16="http://schemas.microsoft.com/office/drawing/2014/main" id="{2C826D08-A57D-469A-ABB3-8B1A1AB7A9A1}"/>
              </a:ext>
            </a:extLst>
          </p:cNvPr>
          <p:cNvSpPr txBox="1"/>
          <p:nvPr/>
        </p:nvSpPr>
        <p:spPr>
          <a:xfrm>
            <a:off x="0" y="1520359"/>
            <a:ext cx="5863010" cy="5324535"/>
          </a:xfrm>
          <a:prstGeom prst="rect">
            <a:avLst/>
          </a:prstGeom>
          <a:noFill/>
        </p:spPr>
        <p:txBody>
          <a:bodyPr wrap="square">
            <a:spAutoFit/>
          </a:bodyPr>
          <a:lstStyle/>
          <a:p>
            <a:pPr marL="342900" indent="-342900" algn="just">
              <a:buFont typeface="Arial" panose="020B0604020202020204" pitchFamily="34" charset="0"/>
              <a:buChar char="•"/>
            </a:pPr>
            <a:r>
              <a:rPr lang="en-US" sz="2000" dirty="0">
                <a:solidFill>
                  <a:srgbClr val="222222"/>
                </a:solidFill>
                <a:latin typeface="+mj-lt"/>
              </a:rPr>
              <a:t>V</a:t>
            </a:r>
            <a:r>
              <a:rPr lang="en-US" sz="2000" b="0" i="0" dirty="0">
                <a:solidFill>
                  <a:srgbClr val="222222"/>
                </a:solidFill>
                <a:effectLst/>
                <a:latin typeface="+mj-lt"/>
              </a:rPr>
              <a:t>accines produced by ESCs/iPSCs-derived multiple antigens offer more applications to treat cancers, but the main concerns are the possibility of </a:t>
            </a:r>
            <a:r>
              <a:rPr lang="en-US" sz="2000" b="0" i="0" dirty="0" err="1">
                <a:solidFill>
                  <a:srgbClr val="222222"/>
                </a:solidFill>
                <a:effectLst/>
                <a:latin typeface="+mj-lt"/>
              </a:rPr>
              <a:t>tetratoma</a:t>
            </a:r>
            <a:r>
              <a:rPr lang="en-US" sz="2000" b="0" i="0" dirty="0">
                <a:solidFill>
                  <a:srgbClr val="222222"/>
                </a:solidFill>
                <a:effectLst/>
                <a:latin typeface="+mj-lt"/>
              </a:rPr>
              <a:t> formation and induction of autoimmunity. </a:t>
            </a:r>
          </a:p>
          <a:p>
            <a:pPr marL="342900" indent="-342900" algn="just">
              <a:buFont typeface="Arial" panose="020B0604020202020204" pitchFamily="34" charset="0"/>
              <a:buChar char="•"/>
            </a:pPr>
            <a:r>
              <a:rPr lang="en-US" sz="2000" b="0" i="0" dirty="0">
                <a:solidFill>
                  <a:srgbClr val="222222"/>
                </a:solidFill>
                <a:effectLst/>
                <a:latin typeface="+mj-lt"/>
              </a:rPr>
              <a:t>In comparison to a xenogeneic source, allogeneic ESCs and autologous iPSCs-based vaccines were found more effective to prevent tumor relapse in mice, but, these vaccines should be used as prophylactic treatment rather than as a therapeutic treatment. </a:t>
            </a:r>
          </a:p>
          <a:p>
            <a:pPr marL="342900" indent="-342900" algn="just">
              <a:buFont typeface="Arial" panose="020B0604020202020204" pitchFamily="34" charset="0"/>
              <a:buChar char="•"/>
            </a:pPr>
            <a:r>
              <a:rPr lang="en-US" sz="2000" b="0" i="0" dirty="0">
                <a:solidFill>
                  <a:srgbClr val="222222"/>
                </a:solidFill>
                <a:effectLst/>
                <a:latin typeface="+mj-lt"/>
              </a:rPr>
              <a:t>Preformed tumors with a strong immunosuppressive microenvironment could reduce the efficacy of vaccine treatment. </a:t>
            </a:r>
          </a:p>
          <a:p>
            <a:pPr marL="342900" indent="-342900" algn="just">
              <a:buFont typeface="Arial" panose="020B0604020202020204" pitchFamily="34" charset="0"/>
              <a:buChar char="•"/>
            </a:pPr>
            <a:r>
              <a:rPr lang="en-US" sz="2000" b="0" i="0" dirty="0">
                <a:solidFill>
                  <a:srgbClr val="222222"/>
                </a:solidFill>
                <a:effectLst/>
                <a:latin typeface="+mj-lt"/>
              </a:rPr>
              <a:t>To enhance anti-tumor immunity, combination with other therapies, surgery, radiation, chemotherapy, immune checkpoint inhibitors is necessary.</a:t>
            </a:r>
          </a:p>
        </p:txBody>
      </p:sp>
      <p:pic>
        <p:nvPicPr>
          <p:cNvPr id="19458" name="Picture 2" descr="Frontiers | Induced Pluripotent Stem Cell-Based Cancer Vaccines">
            <a:extLst>
              <a:ext uri="{FF2B5EF4-FFF2-40B4-BE49-F238E27FC236}">
                <a16:creationId xmlns:a16="http://schemas.microsoft.com/office/drawing/2014/main" id="{5EC4C5C0-6710-4331-9691-C003C1408E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3010" y="2662518"/>
            <a:ext cx="6328989" cy="3672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75468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rgbClr val="B008A8">
              <a:alpha val="36078"/>
            </a:srgbClr>
          </a:solidFill>
        </p:spPr>
        <p:txBody>
          <a:bodyPr>
            <a:normAutofit/>
          </a:bodyPr>
          <a:lstStyle/>
          <a:p>
            <a:pPr algn="ctr"/>
            <a:r>
              <a:rPr lang="en-US" sz="4000" i="0" dirty="0">
                <a:solidFill>
                  <a:schemeClr val="bg1"/>
                </a:solidFill>
                <a:effectLst/>
              </a:rPr>
              <a:t> </a:t>
            </a:r>
            <a:r>
              <a:rPr lang="en-US" sz="4000" i="0" dirty="0">
                <a:effectLst/>
              </a:rPr>
              <a:t>Side Effects and Potential Risks of Stem Cell Therapy</a:t>
            </a:r>
            <a:br>
              <a:rPr lang="en-US" sz="4000" i="0" dirty="0">
                <a:effectLst/>
              </a:rPr>
            </a:br>
            <a:r>
              <a:rPr lang="en-US" sz="4000" i="0" dirty="0">
                <a:effectLst/>
              </a:rPr>
              <a:t>Tumorigenesis</a:t>
            </a:r>
            <a:endParaRPr lang="en-US" dirty="0"/>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95929"/>
            <a:ext cx="11681012" cy="4708981"/>
          </a:xfrm>
          <a:prstGeom prst="rect">
            <a:avLst/>
          </a:prstGeom>
          <a:noFill/>
        </p:spPr>
        <p:txBody>
          <a:bodyPr wrap="square">
            <a:spAutoFit/>
          </a:bodyPr>
          <a:lstStyle/>
          <a:p>
            <a:pPr marL="342900" indent="-342900" algn="just">
              <a:buFont typeface="Arial" panose="020B0604020202020204" pitchFamily="34" charset="0"/>
              <a:buChar char="•"/>
            </a:pPr>
            <a:r>
              <a:rPr lang="en-US" sz="2000" b="0" i="0" dirty="0">
                <a:solidFill>
                  <a:srgbClr val="222222"/>
                </a:solidFill>
                <a:effectLst/>
                <a:latin typeface="+mj-lt"/>
              </a:rPr>
              <a:t>Normal stem cells and CSCs share their key biological signaling pathways. When the microenvironment of stem cells alters unfavorably, normal stem cells may transform into CSCs, subsequently leading to the formation of entire tumor tissue. </a:t>
            </a:r>
          </a:p>
          <a:p>
            <a:pPr marL="342900" indent="-342900" algn="just">
              <a:buFont typeface="Arial" panose="020B0604020202020204" pitchFamily="34" charset="0"/>
              <a:buChar char="•"/>
            </a:pPr>
            <a:r>
              <a:rPr lang="en-US" sz="2000" b="0" i="0" dirty="0">
                <a:solidFill>
                  <a:srgbClr val="222222"/>
                </a:solidFill>
                <a:effectLst/>
                <a:latin typeface="+mj-lt"/>
              </a:rPr>
              <a:t>Stem cell therapy may increase cancer risk, as evidence by tumor formation four years after fetal neural stem cell transplantation for ataxia-telangiectasia</a:t>
            </a:r>
          </a:p>
          <a:p>
            <a:pPr marL="342900" indent="-342900" algn="just">
              <a:buFont typeface="Arial" panose="020B0604020202020204" pitchFamily="34" charset="0"/>
              <a:buChar char="•"/>
            </a:pPr>
            <a:r>
              <a:rPr lang="en-US" sz="2000" dirty="0">
                <a:solidFill>
                  <a:srgbClr val="222222"/>
                </a:solidFill>
                <a:latin typeface="+mj-lt"/>
              </a:rPr>
              <a:t>T</a:t>
            </a:r>
            <a:r>
              <a:rPr lang="en-US" sz="2000" b="0" i="0" dirty="0">
                <a:solidFill>
                  <a:srgbClr val="222222"/>
                </a:solidFill>
                <a:effectLst/>
                <a:latin typeface="+mj-lt"/>
              </a:rPr>
              <a:t>ransplanted stem cells that are exposed to external conditions during culture prior to transplantation could change their genomic expression and subsequent phenotype. The longer culture time, stem cells are more likely cancer cells. It was found that 45.8% of MSCs spontaneously transformed into malignant cells after 1 longer month in culture.</a:t>
            </a:r>
          </a:p>
          <a:p>
            <a:pPr marL="342900" indent="-342900" algn="just">
              <a:buFont typeface="Arial" panose="020B0604020202020204" pitchFamily="34" charset="0"/>
              <a:buChar char="•"/>
            </a:pPr>
            <a:r>
              <a:rPr lang="en-US" sz="2000" b="0" i="0" dirty="0">
                <a:solidFill>
                  <a:srgbClr val="222222"/>
                </a:solidFill>
                <a:effectLst/>
                <a:latin typeface="+mj-lt"/>
              </a:rPr>
              <a:t>iPSCs are found more tumorigenic than ASCs. They tend to induce development of </a:t>
            </a:r>
            <a:r>
              <a:rPr lang="en-US" sz="2000" b="0" i="0" dirty="0" err="1">
                <a:solidFill>
                  <a:srgbClr val="222222"/>
                </a:solidFill>
                <a:effectLst/>
                <a:latin typeface="+mj-lt"/>
              </a:rPr>
              <a:t>tetratoma</a:t>
            </a:r>
            <a:r>
              <a:rPr lang="en-US" sz="2000" dirty="0">
                <a:solidFill>
                  <a:srgbClr val="222222"/>
                </a:solidFill>
                <a:latin typeface="+mj-lt"/>
              </a:rPr>
              <a:t> or teratocarcinoma. It was shown that </a:t>
            </a:r>
            <a:r>
              <a:rPr lang="en-US" sz="2000" b="0" i="0" dirty="0">
                <a:solidFill>
                  <a:srgbClr val="222222"/>
                </a:solidFill>
                <a:effectLst/>
                <a:latin typeface="+mj-lt"/>
              </a:rPr>
              <a:t>iPSCs treated with a lethal dose of gamma irradiation had significant lower </a:t>
            </a:r>
            <a:r>
              <a:rPr lang="en-US" sz="2000" dirty="0">
                <a:solidFill>
                  <a:srgbClr val="222222"/>
                </a:solidFill>
                <a:latin typeface="+mj-lt"/>
              </a:rPr>
              <a:t>potential to form </a:t>
            </a:r>
            <a:r>
              <a:rPr lang="en-US" sz="2000" b="0" i="0" dirty="0">
                <a:solidFill>
                  <a:srgbClr val="222222"/>
                </a:solidFill>
                <a:effectLst/>
                <a:latin typeface="+mj-lt"/>
              </a:rPr>
              <a:t>teratoma in mice.</a:t>
            </a:r>
          </a:p>
          <a:p>
            <a:pPr marL="342900" indent="-342900" algn="just">
              <a:buFont typeface="Arial" panose="020B0604020202020204" pitchFamily="34" charset="0"/>
              <a:buChar char="•"/>
            </a:pPr>
            <a:r>
              <a:rPr lang="en-US" sz="2000" b="0" i="0" dirty="0">
                <a:solidFill>
                  <a:srgbClr val="222222"/>
                </a:solidFill>
                <a:effectLst/>
                <a:latin typeface="+mj-lt"/>
              </a:rPr>
              <a:t>Stem cells could facilitate the growth and metastasis of existing tumors. For example, the weakly metastatic breast carcinoma cells were found to enhance their migration potency after co-transplantation with MSCs into mouse subcutaneous space.</a:t>
            </a:r>
          </a:p>
        </p:txBody>
      </p:sp>
    </p:spTree>
    <p:extLst>
      <p:ext uri="{BB962C8B-B14F-4D97-AF65-F5344CB8AC3E}">
        <p14:creationId xmlns:p14="http://schemas.microsoft.com/office/powerpoint/2010/main" val="1999559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rgbClr val="B008A8">
              <a:alpha val="36078"/>
            </a:srgbClr>
          </a:solidFill>
        </p:spPr>
        <p:txBody>
          <a:bodyPr>
            <a:normAutofit/>
          </a:bodyPr>
          <a:lstStyle/>
          <a:p>
            <a:pPr algn="ctr"/>
            <a:r>
              <a:rPr lang="en-US" sz="4000" i="0" dirty="0">
                <a:solidFill>
                  <a:schemeClr val="bg1"/>
                </a:solidFill>
                <a:effectLst/>
              </a:rPr>
              <a:t> </a:t>
            </a:r>
            <a:r>
              <a:rPr lang="en-US" sz="4000" i="0" dirty="0">
                <a:effectLst/>
              </a:rPr>
              <a:t>Side Effects and Potential Risks of Stem Cell Therapy</a:t>
            </a:r>
            <a:br>
              <a:rPr lang="en-US" sz="4000" i="0" dirty="0">
                <a:effectLst/>
              </a:rPr>
            </a:br>
            <a:r>
              <a:rPr lang="en-US" sz="4000" i="0" dirty="0">
                <a:effectLst/>
              </a:rPr>
              <a:t>Adverse Events in Allogeneic HSC Transplantation</a:t>
            </a:r>
            <a:endParaRPr lang="en-US" dirty="0"/>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95929"/>
            <a:ext cx="11681012" cy="4154984"/>
          </a:xfrm>
          <a:prstGeom prst="rect">
            <a:avLst/>
          </a:prstGeom>
          <a:noFill/>
        </p:spPr>
        <p:txBody>
          <a:bodyPr wrap="square">
            <a:spAutoFit/>
          </a:bodyPr>
          <a:lstStyle/>
          <a:p>
            <a:pPr marL="342900" indent="-342900" algn="just">
              <a:buFont typeface="Arial" panose="020B0604020202020204" pitchFamily="34" charset="0"/>
              <a:buChar char="•"/>
            </a:pPr>
            <a:r>
              <a:rPr lang="en-US" sz="2400" b="0" i="0" dirty="0">
                <a:solidFill>
                  <a:srgbClr val="222222"/>
                </a:solidFill>
                <a:effectLst/>
                <a:latin typeface="+mj-lt"/>
              </a:rPr>
              <a:t>Allogeneic HSC transplantation can induce long-term side effects in a large number of patients, including chronic GVHD, tissue/organ dysfunction, abnormal immune response-related infections, recurrence and secondary cancers, and final patient quality of life.</a:t>
            </a:r>
          </a:p>
          <a:p>
            <a:pPr marL="342900" indent="-342900" algn="just">
              <a:buFont typeface="Arial" panose="020B0604020202020204" pitchFamily="34" charset="0"/>
              <a:buChar char="•"/>
            </a:pPr>
            <a:r>
              <a:rPr lang="en-US" sz="2400" dirty="0">
                <a:solidFill>
                  <a:srgbClr val="222222"/>
                </a:solidFill>
                <a:latin typeface="+mj-lt"/>
              </a:rPr>
              <a:t>T</a:t>
            </a:r>
            <a:r>
              <a:rPr lang="en-US" sz="2400" b="0" i="0" dirty="0">
                <a:solidFill>
                  <a:srgbClr val="222222"/>
                </a:solidFill>
                <a:effectLst/>
                <a:latin typeface="+mj-lt"/>
              </a:rPr>
              <a:t>he survival extension is no longer the sole goal of the treatment, but it should include the complete recovery of health, as well as social relationships. </a:t>
            </a:r>
          </a:p>
          <a:p>
            <a:pPr marL="342900" indent="-342900" algn="just">
              <a:buFont typeface="Arial" panose="020B0604020202020204" pitchFamily="34" charset="0"/>
              <a:buChar char="•"/>
            </a:pPr>
            <a:r>
              <a:rPr lang="en-US" sz="2400" b="0" i="0" dirty="0">
                <a:solidFill>
                  <a:srgbClr val="222222"/>
                </a:solidFill>
                <a:effectLst/>
                <a:latin typeface="+mj-lt"/>
              </a:rPr>
              <a:t>To improve the outcomes, clinical studies should concern about HSC source for transplantation. It is recognized that the use of related umbilical cord blood could reduce the incidence and severity of chronic GVHD. </a:t>
            </a:r>
          </a:p>
          <a:p>
            <a:pPr marL="342900" indent="-342900" algn="just">
              <a:buFont typeface="Arial" panose="020B0604020202020204" pitchFamily="34" charset="0"/>
              <a:buChar char="•"/>
            </a:pPr>
            <a:r>
              <a:rPr lang="en-US" sz="2400" b="0" i="0" dirty="0">
                <a:solidFill>
                  <a:srgbClr val="222222"/>
                </a:solidFill>
                <a:effectLst/>
                <a:latin typeface="+mj-lt"/>
              </a:rPr>
              <a:t>Interestingly, numerous clinical trials have revealed the effectiveness of MSC co-transplantation on controlling chronic GVHD, as well as other side effects related to HSC transplantation.</a:t>
            </a:r>
          </a:p>
        </p:txBody>
      </p:sp>
    </p:spTree>
    <p:extLst>
      <p:ext uri="{BB962C8B-B14F-4D97-AF65-F5344CB8AC3E}">
        <p14:creationId xmlns:p14="http://schemas.microsoft.com/office/powerpoint/2010/main" val="37829128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rgbClr val="B008A8">
              <a:alpha val="36078"/>
            </a:srgbClr>
          </a:solidFill>
        </p:spPr>
        <p:txBody>
          <a:bodyPr>
            <a:normAutofit/>
          </a:bodyPr>
          <a:lstStyle/>
          <a:p>
            <a:pPr algn="ctr"/>
            <a:r>
              <a:rPr lang="en-US" sz="4000" i="0" dirty="0">
                <a:solidFill>
                  <a:schemeClr val="bg1"/>
                </a:solidFill>
                <a:effectLst/>
              </a:rPr>
              <a:t> </a:t>
            </a:r>
            <a:r>
              <a:rPr lang="en-US" sz="4000" i="0" dirty="0">
                <a:effectLst/>
              </a:rPr>
              <a:t>Side Effects and Potential Risks of Stem Cell Therapy</a:t>
            </a:r>
            <a:br>
              <a:rPr lang="en-US" sz="4000" i="0" dirty="0">
                <a:effectLst/>
              </a:rPr>
            </a:br>
            <a:r>
              <a:rPr lang="en-US" sz="4000" i="0" dirty="0">
                <a:effectLst/>
              </a:rPr>
              <a:t>Drug Toxicity and Drug Resistance</a:t>
            </a:r>
            <a:endParaRPr lang="en-US" dirty="0"/>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95929"/>
            <a:ext cx="11681012" cy="4154984"/>
          </a:xfrm>
          <a:prstGeom prst="rect">
            <a:avLst/>
          </a:prstGeom>
          <a:noFill/>
        </p:spPr>
        <p:txBody>
          <a:bodyPr wrap="square">
            <a:spAutoFit/>
          </a:bodyPr>
          <a:lstStyle/>
          <a:p>
            <a:pPr marL="342900" indent="-342900" algn="just">
              <a:buFont typeface="Arial" panose="020B0604020202020204" pitchFamily="34" charset="0"/>
              <a:buChar char="•"/>
            </a:pPr>
            <a:r>
              <a:rPr lang="en-US" sz="2400" b="0" i="0" dirty="0">
                <a:solidFill>
                  <a:srgbClr val="222222"/>
                </a:solidFill>
                <a:effectLst/>
                <a:latin typeface="+mj-lt"/>
              </a:rPr>
              <a:t>The efficacy of using stem cells as gene and drug delivery carriers definitely depends on the number of cells localized within the tumor. In fact, only ~2–5% of total stem cells were reached to tumor tissue after their systemic injection, which was stable over time of observation. </a:t>
            </a:r>
          </a:p>
          <a:p>
            <a:pPr marL="342900" indent="-342900" algn="just">
              <a:buFont typeface="Arial" panose="020B0604020202020204" pitchFamily="34" charset="0"/>
              <a:buChar char="•"/>
            </a:pPr>
            <a:r>
              <a:rPr lang="en-US" sz="2400" b="0" i="0" dirty="0">
                <a:solidFill>
                  <a:srgbClr val="222222"/>
                </a:solidFill>
                <a:effectLst/>
                <a:latin typeface="+mj-lt"/>
              </a:rPr>
              <a:t>Most of the intravenously injected cells are initially entrapped in lung parenchyma, then goes to liver, spleen and lymph nodes, and finally cleared out from the body over time. Therefore, there are some issues: the levels of non-targeted therapeutics are high sufficient to induce toxicity to normal tissues and organs, 2. insufficient local levels of drugs in tumors not only reduce the treatment efficacy, but also increase the risk for drug resistance. </a:t>
            </a:r>
          </a:p>
          <a:p>
            <a:pPr marL="342900" indent="-342900" algn="just">
              <a:buFont typeface="Arial" panose="020B0604020202020204" pitchFamily="34" charset="0"/>
              <a:buChar char="•"/>
            </a:pPr>
            <a:r>
              <a:rPr lang="en-US" sz="2400" b="0" i="0" dirty="0">
                <a:solidFill>
                  <a:srgbClr val="222222"/>
                </a:solidFill>
                <a:effectLst/>
                <a:latin typeface="+mj-lt"/>
              </a:rPr>
              <a:t>Finding out the methods to improve targeting of transplanted stem cells to tumors may eliminate these risks and make this strategy reliable in clinical settings.</a:t>
            </a:r>
          </a:p>
        </p:txBody>
      </p:sp>
    </p:spTree>
    <p:extLst>
      <p:ext uri="{BB962C8B-B14F-4D97-AF65-F5344CB8AC3E}">
        <p14:creationId xmlns:p14="http://schemas.microsoft.com/office/powerpoint/2010/main" val="10517048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rgbClr val="B008A8">
              <a:alpha val="36078"/>
            </a:srgbClr>
          </a:solidFill>
        </p:spPr>
        <p:txBody>
          <a:bodyPr>
            <a:normAutofit/>
          </a:bodyPr>
          <a:lstStyle/>
          <a:p>
            <a:pPr algn="ctr"/>
            <a:r>
              <a:rPr lang="en-US" sz="4000" i="0" dirty="0">
                <a:solidFill>
                  <a:schemeClr val="bg1"/>
                </a:solidFill>
                <a:effectLst/>
              </a:rPr>
              <a:t> </a:t>
            </a:r>
            <a:r>
              <a:rPr lang="en-US" sz="4000" i="0" dirty="0">
                <a:effectLst/>
              </a:rPr>
              <a:t>Side Effects and Potential Risks of Stem Cell Therapy</a:t>
            </a:r>
            <a:br>
              <a:rPr lang="en-US" sz="4000" i="0" dirty="0">
                <a:effectLst/>
              </a:rPr>
            </a:br>
            <a:r>
              <a:rPr lang="en-US" sz="4000" i="0" dirty="0">
                <a:effectLst/>
              </a:rPr>
              <a:t>Increased Immune Responses and Autoimmunity</a:t>
            </a:r>
            <a:endParaRPr lang="en-US" dirty="0"/>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95929"/>
            <a:ext cx="11681012" cy="2308324"/>
          </a:xfrm>
          <a:prstGeom prst="rect">
            <a:avLst/>
          </a:prstGeom>
          <a:noFill/>
        </p:spPr>
        <p:txBody>
          <a:bodyPr wrap="square">
            <a:spAutoFit/>
          </a:bodyPr>
          <a:lstStyle/>
          <a:p>
            <a:pPr marL="342900" indent="-342900" algn="just">
              <a:buFont typeface="Arial" panose="020B0604020202020204" pitchFamily="34" charset="0"/>
              <a:buChar char="•"/>
            </a:pPr>
            <a:r>
              <a:rPr lang="en-US" sz="2400" b="0" i="0" dirty="0">
                <a:solidFill>
                  <a:srgbClr val="222222"/>
                </a:solidFill>
                <a:effectLst/>
                <a:latin typeface="+mj-lt"/>
              </a:rPr>
              <a:t>The application of allogeneic stem cells derived from unrelated donors may elicit severe host immune responses. Strong evidence has shown the formation of both specific cellular T-cell responses and B-cell mediated humoral antibodies targeting donor antigens. </a:t>
            </a:r>
          </a:p>
          <a:p>
            <a:pPr marL="342900" indent="-342900" algn="just">
              <a:buFont typeface="Arial" panose="020B0604020202020204" pitchFamily="34" charset="0"/>
              <a:buChar char="•"/>
            </a:pPr>
            <a:r>
              <a:rPr lang="en-US" sz="2400" dirty="0">
                <a:solidFill>
                  <a:srgbClr val="222222"/>
                </a:solidFill>
                <a:latin typeface="+mj-lt"/>
              </a:rPr>
              <a:t>T</a:t>
            </a:r>
            <a:r>
              <a:rPr lang="en-US" sz="2400" b="0" i="0" dirty="0">
                <a:solidFill>
                  <a:srgbClr val="222222"/>
                </a:solidFill>
                <a:effectLst/>
                <a:latin typeface="+mj-lt"/>
              </a:rPr>
              <a:t>he risk of autoimmunity occurs with the use of autologous iPSC-based whole-cell vaccines. These vaccines contain both CSC-specific and normal tissue-associated antigens. Therefore, it is possible to induce immune responses toward normal tissues. </a:t>
            </a:r>
          </a:p>
        </p:txBody>
      </p:sp>
    </p:spTree>
    <p:extLst>
      <p:ext uri="{BB962C8B-B14F-4D97-AF65-F5344CB8AC3E}">
        <p14:creationId xmlns:p14="http://schemas.microsoft.com/office/powerpoint/2010/main" val="19420509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76F6-DDB9-447E-8A4E-377E555CC635}"/>
              </a:ext>
            </a:extLst>
          </p:cNvPr>
          <p:cNvSpPr>
            <a:spLocks noGrp="1"/>
          </p:cNvSpPr>
          <p:nvPr>
            <p:ph type="title"/>
          </p:nvPr>
        </p:nvSpPr>
        <p:spPr>
          <a:xfrm>
            <a:off x="255494" y="194796"/>
            <a:ext cx="11681012" cy="1325563"/>
          </a:xfrm>
          <a:solidFill>
            <a:srgbClr val="B008A8">
              <a:alpha val="36078"/>
            </a:srgbClr>
          </a:solidFill>
        </p:spPr>
        <p:txBody>
          <a:bodyPr>
            <a:normAutofit/>
          </a:bodyPr>
          <a:lstStyle/>
          <a:p>
            <a:pPr algn="ctr"/>
            <a:r>
              <a:rPr lang="en-US" sz="4000" i="0" dirty="0">
                <a:solidFill>
                  <a:schemeClr val="bg1"/>
                </a:solidFill>
                <a:effectLst/>
              </a:rPr>
              <a:t> </a:t>
            </a:r>
            <a:r>
              <a:rPr lang="en-US" sz="4000" i="0" dirty="0">
                <a:effectLst/>
              </a:rPr>
              <a:t>Side Effects and Potential Risks of Stem Cell Therapy</a:t>
            </a:r>
            <a:br>
              <a:rPr lang="en-US" sz="4000" i="0" dirty="0">
                <a:effectLst/>
              </a:rPr>
            </a:br>
            <a:r>
              <a:rPr lang="en-US" sz="4000" i="0" dirty="0">
                <a:effectLst/>
              </a:rPr>
              <a:t>Viral Infection</a:t>
            </a:r>
            <a:endParaRPr lang="en-US" dirty="0"/>
          </a:p>
        </p:txBody>
      </p:sp>
      <p:sp>
        <p:nvSpPr>
          <p:cNvPr id="5" name="TextBox 4">
            <a:extLst>
              <a:ext uri="{FF2B5EF4-FFF2-40B4-BE49-F238E27FC236}">
                <a16:creationId xmlns:a16="http://schemas.microsoft.com/office/drawing/2014/main" id="{2C826D08-A57D-469A-ABB3-8B1A1AB7A9A1}"/>
              </a:ext>
            </a:extLst>
          </p:cNvPr>
          <p:cNvSpPr txBox="1"/>
          <p:nvPr/>
        </p:nvSpPr>
        <p:spPr>
          <a:xfrm>
            <a:off x="255494" y="1995929"/>
            <a:ext cx="11681012" cy="2677656"/>
          </a:xfrm>
          <a:prstGeom prst="rect">
            <a:avLst/>
          </a:prstGeom>
          <a:noFill/>
        </p:spPr>
        <p:txBody>
          <a:bodyPr wrap="square">
            <a:spAutoFit/>
          </a:bodyPr>
          <a:lstStyle/>
          <a:p>
            <a:pPr marL="342900" indent="-342900" algn="just">
              <a:buFont typeface="Arial" panose="020B0604020202020204" pitchFamily="34" charset="0"/>
              <a:buChar char="•"/>
            </a:pPr>
            <a:r>
              <a:rPr lang="en-US" sz="2400" b="0" i="0" dirty="0">
                <a:solidFill>
                  <a:srgbClr val="222222"/>
                </a:solidFill>
                <a:effectLst/>
                <a:latin typeface="+mj-lt"/>
              </a:rPr>
              <a:t>Viral transfection is a common and effective method to modify stem cells for gene delivery carriers, but it possibly introduces the chance for a viral infection to recipients. </a:t>
            </a:r>
          </a:p>
          <a:p>
            <a:pPr marL="342900" indent="-342900" algn="just">
              <a:buFont typeface="Arial" panose="020B0604020202020204" pitchFamily="34" charset="0"/>
              <a:buChar char="•"/>
            </a:pPr>
            <a:r>
              <a:rPr lang="en-US" sz="2400" b="0" i="0" dirty="0">
                <a:solidFill>
                  <a:srgbClr val="222222"/>
                </a:solidFill>
                <a:effectLst/>
                <a:latin typeface="+mj-lt"/>
              </a:rPr>
              <a:t>The main associated problems are viral strong immunogenicity that could elicit adverse immune responses, causing toxin release, elimination of transduced cells, limited transgenic capacity size, and even death. </a:t>
            </a:r>
          </a:p>
          <a:p>
            <a:pPr marL="342900" indent="-342900" algn="just">
              <a:buFont typeface="Arial" panose="020B0604020202020204" pitchFamily="34" charset="0"/>
              <a:buChar char="•"/>
            </a:pPr>
            <a:r>
              <a:rPr lang="en-US" sz="2400" dirty="0">
                <a:solidFill>
                  <a:srgbClr val="222222"/>
                </a:solidFill>
                <a:latin typeface="+mj-lt"/>
              </a:rPr>
              <a:t>E</a:t>
            </a:r>
            <a:r>
              <a:rPr lang="en-US" sz="2400" b="0" i="0" dirty="0">
                <a:solidFill>
                  <a:srgbClr val="222222"/>
                </a:solidFill>
                <a:effectLst/>
                <a:latin typeface="+mj-lt"/>
              </a:rPr>
              <a:t>xtensive preclinical evaluation is essential to confirm the safety and efficiency of viral vectors prior to translating the therapy into clinical setting.</a:t>
            </a:r>
          </a:p>
        </p:txBody>
      </p:sp>
    </p:spTree>
    <p:extLst>
      <p:ext uri="{BB962C8B-B14F-4D97-AF65-F5344CB8AC3E}">
        <p14:creationId xmlns:p14="http://schemas.microsoft.com/office/powerpoint/2010/main" val="29417132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95AB8-D5F5-4C4A-B074-AF1F5A1F2A8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F53B7AB-8FFF-4A3C-A362-6D6FB0097492}"/>
              </a:ext>
            </a:extLst>
          </p:cNvPr>
          <p:cNvSpPr>
            <a:spLocks noGrp="1"/>
          </p:cNvSpPr>
          <p:nvPr>
            <p:ph idx="1"/>
          </p:nvPr>
        </p:nvSpPr>
        <p:spPr/>
        <p:txBody>
          <a:bodyPr/>
          <a:lstStyle/>
          <a:p>
            <a:r>
              <a:rPr lang="en-US" b="0" i="0" dirty="0">
                <a:solidFill>
                  <a:srgbClr val="212121"/>
                </a:solidFill>
                <a:effectLst/>
                <a:latin typeface="+mj-lt"/>
              </a:rPr>
              <a:t>In anti-cancer therapy, the choice of stem cell type depends on cell-specific characteristics and therapeutic requirements. </a:t>
            </a:r>
          </a:p>
          <a:p>
            <a:r>
              <a:rPr lang="en-US" b="0" i="0" dirty="0">
                <a:solidFill>
                  <a:srgbClr val="212121"/>
                </a:solidFill>
                <a:effectLst/>
                <a:latin typeface="+mj-lt"/>
              </a:rPr>
              <a:t>To treat hematologic and non-hematologic malignancies, autologous HSC transplantation is frequently used to rescue hematopoiesis after high-dose chemotherapy. Upon congenital and acquired marrow failures, this method is also widely used to continuously meet mature blood cell replenishment requirements. </a:t>
            </a:r>
          </a:p>
          <a:p>
            <a:r>
              <a:rPr lang="en-US" b="0" i="0" dirty="0">
                <a:solidFill>
                  <a:srgbClr val="212121"/>
                </a:solidFill>
                <a:effectLst/>
                <a:latin typeface="+mj-lt"/>
              </a:rPr>
              <a:t>iPSCs are also better than other stem cells for assessing candidate antitumor drug toxicities</a:t>
            </a:r>
            <a:endParaRPr lang="en-US" dirty="0">
              <a:latin typeface="+mj-lt"/>
            </a:endParaRPr>
          </a:p>
        </p:txBody>
      </p:sp>
    </p:spTree>
    <p:extLst>
      <p:ext uri="{BB962C8B-B14F-4D97-AF65-F5344CB8AC3E}">
        <p14:creationId xmlns:p14="http://schemas.microsoft.com/office/powerpoint/2010/main" val="22046518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C826D08-A57D-469A-ABB3-8B1A1AB7A9A1}"/>
              </a:ext>
            </a:extLst>
          </p:cNvPr>
          <p:cNvSpPr txBox="1"/>
          <p:nvPr/>
        </p:nvSpPr>
        <p:spPr>
          <a:xfrm>
            <a:off x="255494" y="1995929"/>
            <a:ext cx="11681012" cy="2677656"/>
          </a:xfrm>
          <a:prstGeom prst="rect">
            <a:avLst/>
          </a:prstGeom>
          <a:noFill/>
        </p:spPr>
        <p:txBody>
          <a:bodyPr wrap="square">
            <a:spAutoFit/>
          </a:bodyPr>
          <a:lstStyle/>
          <a:p>
            <a:pPr marL="342900" indent="-342900" algn="just">
              <a:buFont typeface="Arial" panose="020B0604020202020204" pitchFamily="34" charset="0"/>
              <a:buChar char="•"/>
            </a:pPr>
            <a:r>
              <a:rPr lang="en-US" sz="2400" b="0" i="0" dirty="0">
                <a:solidFill>
                  <a:srgbClr val="222222"/>
                </a:solidFill>
                <a:effectLst/>
                <a:latin typeface="+mj-lt"/>
              </a:rPr>
              <a:t>“Suicide gene therapy” has been the only application of stem cell carriers that are actively registered to the Phase I/II clinical trials till now. </a:t>
            </a:r>
          </a:p>
          <a:p>
            <a:pPr marL="342900" indent="-342900" algn="just">
              <a:buFont typeface="Arial" panose="020B0604020202020204" pitchFamily="34" charset="0"/>
              <a:buChar char="•"/>
            </a:pPr>
            <a:r>
              <a:rPr lang="en-US" sz="2400" b="0" i="0" dirty="0">
                <a:solidFill>
                  <a:srgbClr val="222222"/>
                </a:solidFill>
                <a:effectLst/>
                <a:latin typeface="+mj-lt"/>
              </a:rPr>
              <a:t>The most challenges of are therapeutic dose control, low cell targeting and retention in tumor sites, which should be addressed in future studies. </a:t>
            </a:r>
          </a:p>
          <a:p>
            <a:pPr marL="342900" indent="-342900" algn="just">
              <a:buFont typeface="Arial" panose="020B0604020202020204" pitchFamily="34" charset="0"/>
              <a:buChar char="•"/>
            </a:pPr>
            <a:r>
              <a:rPr lang="en-US" sz="2400" b="0" i="0" dirty="0">
                <a:solidFill>
                  <a:srgbClr val="222222"/>
                </a:solidFill>
                <a:effectLst/>
                <a:latin typeface="+mj-lt"/>
              </a:rPr>
              <a:t>A better understanding of fundamental stem cell mechanisms will improve stem cell-based regenerative medicine and anti-cancer strategies, and is imperative for more widespread clinical utilization of stem cell-based therapies.</a:t>
            </a:r>
          </a:p>
        </p:txBody>
      </p:sp>
    </p:spTree>
    <p:extLst>
      <p:ext uri="{BB962C8B-B14F-4D97-AF65-F5344CB8AC3E}">
        <p14:creationId xmlns:p14="http://schemas.microsoft.com/office/powerpoint/2010/main" val="3036919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2DC45-786D-4334-9490-A68EF8BD556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3A5714F-D607-452E-8F9B-A803238E226B}"/>
              </a:ext>
            </a:extLst>
          </p:cNvPr>
          <p:cNvSpPr>
            <a:spLocks noGrp="1"/>
          </p:cNvSpPr>
          <p:nvPr>
            <p:ph idx="1"/>
          </p:nvPr>
        </p:nvSpPr>
        <p:spPr/>
        <p:txBody>
          <a:bodyPr/>
          <a:lstStyle/>
          <a:p>
            <a:r>
              <a:rPr lang="en-US" b="0" i="0" dirty="0">
                <a:solidFill>
                  <a:srgbClr val="212121"/>
                </a:solidFill>
                <a:effectLst/>
                <a:latin typeface="+mj-lt"/>
              </a:rPr>
              <a:t>Stem cells have unique properties, such as migration toward cancer cells, secretion of bioactive factors, and immunosuppression, which promote tumor targeting and circumvent obstacles currently impeding gene therapy strategies. </a:t>
            </a:r>
          </a:p>
          <a:p>
            <a:r>
              <a:rPr lang="en-US" b="0" i="0" dirty="0">
                <a:solidFill>
                  <a:srgbClr val="212121"/>
                </a:solidFill>
                <a:effectLst/>
                <a:latin typeface="+mj-lt"/>
              </a:rPr>
              <a:t>Preclinical stem cell-based strategies show great promise for use in targeted anti-cancer therapy applications.</a:t>
            </a:r>
            <a:endParaRPr lang="en-US" dirty="0">
              <a:latin typeface="+mj-lt"/>
            </a:endParaRPr>
          </a:p>
        </p:txBody>
      </p:sp>
    </p:spTree>
    <p:extLst>
      <p:ext uri="{BB962C8B-B14F-4D97-AF65-F5344CB8AC3E}">
        <p14:creationId xmlns:p14="http://schemas.microsoft.com/office/powerpoint/2010/main" val="49978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133EF-FDDF-483B-95BB-51250DB47347}"/>
              </a:ext>
            </a:extLst>
          </p:cNvPr>
          <p:cNvSpPr>
            <a:spLocks noGrp="1"/>
          </p:cNvSpPr>
          <p:nvPr>
            <p:ph type="title"/>
          </p:nvPr>
        </p:nvSpPr>
        <p:spPr>
          <a:xfrm>
            <a:off x="838200" y="365126"/>
            <a:ext cx="10515600" cy="818216"/>
          </a:xfrm>
        </p:spPr>
        <p:txBody>
          <a:bodyPr/>
          <a:lstStyle/>
          <a:p>
            <a:pPr algn="ctr"/>
            <a:r>
              <a:rPr lang="en-US" dirty="0"/>
              <a:t>Stem Cells</a:t>
            </a:r>
          </a:p>
        </p:txBody>
      </p:sp>
      <p:sp>
        <p:nvSpPr>
          <p:cNvPr id="3" name="Content Placeholder 2">
            <a:extLst>
              <a:ext uri="{FF2B5EF4-FFF2-40B4-BE49-F238E27FC236}">
                <a16:creationId xmlns:a16="http://schemas.microsoft.com/office/drawing/2014/main" id="{2A16CAD5-F3FB-4768-8225-C3727F4702D6}"/>
              </a:ext>
            </a:extLst>
          </p:cNvPr>
          <p:cNvSpPr>
            <a:spLocks noGrp="1"/>
          </p:cNvSpPr>
          <p:nvPr>
            <p:ph idx="1"/>
          </p:nvPr>
        </p:nvSpPr>
        <p:spPr>
          <a:xfrm>
            <a:off x="838200" y="1825625"/>
            <a:ext cx="5786718" cy="4351338"/>
          </a:xfrm>
        </p:spPr>
        <p:txBody>
          <a:bodyPr>
            <a:normAutofit/>
          </a:bodyPr>
          <a:lstStyle/>
          <a:p>
            <a:r>
              <a:rPr lang="en-US" b="0" i="0" dirty="0">
                <a:solidFill>
                  <a:srgbClr val="212121"/>
                </a:solidFill>
                <a:effectLst/>
                <a:latin typeface="+mj-lt"/>
              </a:rPr>
              <a:t>Stem cells are defined by their ability to: 1) self-renew indefinitely, 2) form single cell-derived clonal cell populations, and 3) differentiate into various cell types. </a:t>
            </a:r>
          </a:p>
          <a:p>
            <a:r>
              <a:rPr lang="en-US" b="0" i="0" dirty="0">
                <a:solidFill>
                  <a:srgbClr val="212121"/>
                </a:solidFill>
                <a:effectLst/>
                <a:latin typeface="+mj-lt"/>
              </a:rPr>
              <a:t>Self-renewal in resident stem cell pools plays key roles in tissue regeneration and homeostasis.</a:t>
            </a:r>
          </a:p>
        </p:txBody>
      </p:sp>
      <p:pic>
        <p:nvPicPr>
          <p:cNvPr id="1026" name="Picture 2" descr="What is a stem cell? – YourGenome">
            <a:extLst>
              <a:ext uri="{FF2B5EF4-FFF2-40B4-BE49-F238E27FC236}">
                <a16:creationId xmlns:a16="http://schemas.microsoft.com/office/drawing/2014/main" id="{48F545A2-40ED-43C0-82F7-11482AD9EA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3909" y="1532964"/>
            <a:ext cx="4849438" cy="4437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2448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133EF-FDDF-483B-95BB-51250DB47347}"/>
              </a:ext>
            </a:extLst>
          </p:cNvPr>
          <p:cNvSpPr>
            <a:spLocks noGrp="1"/>
          </p:cNvSpPr>
          <p:nvPr>
            <p:ph type="title"/>
          </p:nvPr>
        </p:nvSpPr>
        <p:spPr/>
        <p:txBody>
          <a:bodyPr/>
          <a:lstStyle/>
          <a:p>
            <a:pPr algn="ctr"/>
            <a:r>
              <a:rPr lang="en-US" dirty="0"/>
              <a:t>Types of Stem Cells</a:t>
            </a:r>
          </a:p>
        </p:txBody>
      </p:sp>
      <p:sp>
        <p:nvSpPr>
          <p:cNvPr id="3" name="Content Placeholder 2">
            <a:extLst>
              <a:ext uri="{FF2B5EF4-FFF2-40B4-BE49-F238E27FC236}">
                <a16:creationId xmlns:a16="http://schemas.microsoft.com/office/drawing/2014/main" id="{2A16CAD5-F3FB-4768-8225-C3727F4702D6}"/>
              </a:ext>
            </a:extLst>
          </p:cNvPr>
          <p:cNvSpPr>
            <a:spLocks noGrp="1"/>
          </p:cNvSpPr>
          <p:nvPr>
            <p:ph idx="1"/>
          </p:nvPr>
        </p:nvSpPr>
        <p:spPr/>
        <p:txBody>
          <a:bodyPr>
            <a:normAutofit fontScale="92500" lnSpcReduction="10000"/>
          </a:bodyPr>
          <a:lstStyle/>
          <a:p>
            <a:r>
              <a:rPr lang="en-US" b="0" i="0" dirty="0">
                <a:solidFill>
                  <a:srgbClr val="212121"/>
                </a:solidFill>
                <a:effectLst/>
                <a:latin typeface="+mj-lt"/>
              </a:rPr>
              <a:t>Stem cells from different sources exhibit different capacities of proliferation, migration, and differentiation, which determine their application in anti-tumor therapy.</a:t>
            </a:r>
          </a:p>
          <a:p>
            <a:r>
              <a:rPr lang="en-US" b="0" i="0" dirty="0">
                <a:solidFill>
                  <a:srgbClr val="212121"/>
                </a:solidFill>
                <a:effectLst/>
                <a:latin typeface="+mj-lt"/>
              </a:rPr>
              <a:t>Stem cells can be broadly categorized as ‘embryonic’ (ESCs) or ‘somatic’ (SSCs). </a:t>
            </a:r>
          </a:p>
          <a:p>
            <a:r>
              <a:rPr lang="en-US" b="0" i="0" dirty="0">
                <a:solidFill>
                  <a:srgbClr val="212121"/>
                </a:solidFill>
                <a:effectLst/>
                <a:latin typeface="+mj-lt"/>
              </a:rPr>
              <a:t>SSCs are also known as adult stem cells, which are generally multipotent and can differentiate into any cell type with a specific lineage, including neural stem cells (NSCs), mesenchymal stem cells (MSCs), hematopoietic stem cells (HSCs), endothelial progenitor cells (EPCs), and others. </a:t>
            </a:r>
          </a:p>
          <a:p>
            <a:r>
              <a:rPr lang="en-US" b="0" i="0" dirty="0">
                <a:solidFill>
                  <a:srgbClr val="212121"/>
                </a:solidFill>
                <a:effectLst/>
                <a:latin typeface="+mj-lt"/>
              </a:rPr>
              <a:t>In at least some cases, cancer stem cells (CSCs) may drive tumorigenesis and disease progression</a:t>
            </a:r>
            <a:endParaRPr lang="en-US" dirty="0">
              <a:latin typeface="+mj-lt"/>
            </a:endParaRPr>
          </a:p>
        </p:txBody>
      </p:sp>
    </p:spTree>
    <p:extLst>
      <p:ext uri="{BB962C8B-B14F-4D97-AF65-F5344CB8AC3E}">
        <p14:creationId xmlns:p14="http://schemas.microsoft.com/office/powerpoint/2010/main" val="1183553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8B8B6-8D6D-4F2C-B467-876425AD160B}"/>
              </a:ext>
            </a:extLst>
          </p:cNvPr>
          <p:cNvSpPr>
            <a:spLocks noGrp="1"/>
          </p:cNvSpPr>
          <p:nvPr>
            <p:ph type="title"/>
          </p:nvPr>
        </p:nvSpPr>
        <p:spPr/>
        <p:txBody>
          <a:bodyPr/>
          <a:lstStyle/>
          <a:p>
            <a:pPr algn="ctr"/>
            <a:r>
              <a:rPr lang="en-US" b="0" dirty="0">
                <a:solidFill>
                  <a:srgbClr val="000000"/>
                </a:solidFill>
                <a:effectLst/>
              </a:rPr>
              <a:t>Pluripotent Stem Cells (PSCs)</a:t>
            </a:r>
            <a:endParaRPr lang="en-US" dirty="0"/>
          </a:p>
        </p:txBody>
      </p:sp>
      <p:sp>
        <p:nvSpPr>
          <p:cNvPr id="3" name="Content Placeholder 2">
            <a:extLst>
              <a:ext uri="{FF2B5EF4-FFF2-40B4-BE49-F238E27FC236}">
                <a16:creationId xmlns:a16="http://schemas.microsoft.com/office/drawing/2014/main" id="{B37DF823-A6A1-4A65-A379-B7D97BB84A47}"/>
              </a:ext>
            </a:extLst>
          </p:cNvPr>
          <p:cNvSpPr>
            <a:spLocks noGrp="1"/>
          </p:cNvSpPr>
          <p:nvPr>
            <p:ph idx="1"/>
          </p:nvPr>
        </p:nvSpPr>
        <p:spPr/>
        <p:txBody>
          <a:bodyPr>
            <a:normAutofit lnSpcReduction="10000"/>
          </a:bodyPr>
          <a:lstStyle/>
          <a:p>
            <a:r>
              <a:rPr lang="en-US" dirty="0">
                <a:latin typeface="+mj-lt"/>
              </a:rPr>
              <a:t>Embryonic stem cells (ESCs) isolated from the undifferentiated inner mass cells of embryo possess the ability to give rise to all types of cells except those in the placenta. </a:t>
            </a:r>
          </a:p>
          <a:p>
            <a:r>
              <a:rPr lang="en-US" dirty="0">
                <a:latin typeface="+mj-lt"/>
              </a:rPr>
              <a:t>However, the applications of ESCs for clinical trials are restricted due to ethical considerations. </a:t>
            </a:r>
          </a:p>
          <a:p>
            <a:r>
              <a:rPr lang="en-US" dirty="0">
                <a:latin typeface="+mj-lt"/>
              </a:rPr>
              <a:t>In 2006, the invention of Yamanaka factors to induce pluripotent stem cells (iPSCs) from somatic cells in culture marked a breakthrough in cell biology. These iPSCs share the same characteristics with ESCs while removing ethical concerns from embryo destruction. Till now, both </a:t>
            </a:r>
            <a:r>
              <a:rPr lang="en-US" dirty="0" err="1">
                <a:latin typeface="+mj-lt"/>
              </a:rPr>
              <a:t>hESCs</a:t>
            </a:r>
            <a:r>
              <a:rPr lang="en-US" dirty="0">
                <a:latin typeface="+mj-lt"/>
              </a:rPr>
              <a:t> and iPSCs are important sources for the induction of effector T- and NK cells, and for the production of anti-cancer vaccines.</a:t>
            </a:r>
          </a:p>
        </p:txBody>
      </p:sp>
    </p:spTree>
    <p:extLst>
      <p:ext uri="{BB962C8B-B14F-4D97-AF65-F5344CB8AC3E}">
        <p14:creationId xmlns:p14="http://schemas.microsoft.com/office/powerpoint/2010/main" val="825833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8B8B6-8D6D-4F2C-B467-876425AD160B}"/>
              </a:ext>
            </a:extLst>
          </p:cNvPr>
          <p:cNvSpPr>
            <a:spLocks noGrp="1"/>
          </p:cNvSpPr>
          <p:nvPr>
            <p:ph type="title"/>
          </p:nvPr>
        </p:nvSpPr>
        <p:spPr>
          <a:xfrm>
            <a:off x="838200" y="365125"/>
            <a:ext cx="10515600" cy="1033369"/>
          </a:xfrm>
        </p:spPr>
        <p:txBody>
          <a:bodyPr/>
          <a:lstStyle/>
          <a:p>
            <a:pPr algn="ctr"/>
            <a:r>
              <a:rPr lang="en-US" b="0" dirty="0">
                <a:solidFill>
                  <a:srgbClr val="000000"/>
                </a:solidFill>
                <a:effectLst/>
              </a:rPr>
              <a:t>Adult Stem Cells (ASCs)</a:t>
            </a:r>
            <a:endParaRPr lang="en-US" dirty="0"/>
          </a:p>
        </p:txBody>
      </p:sp>
      <p:sp>
        <p:nvSpPr>
          <p:cNvPr id="3" name="Content Placeholder 2">
            <a:extLst>
              <a:ext uri="{FF2B5EF4-FFF2-40B4-BE49-F238E27FC236}">
                <a16:creationId xmlns:a16="http://schemas.microsoft.com/office/drawing/2014/main" id="{B37DF823-A6A1-4A65-A379-B7D97BB84A47}"/>
              </a:ext>
            </a:extLst>
          </p:cNvPr>
          <p:cNvSpPr>
            <a:spLocks noGrp="1"/>
          </p:cNvSpPr>
          <p:nvPr>
            <p:ph idx="1"/>
          </p:nvPr>
        </p:nvSpPr>
        <p:spPr>
          <a:xfrm>
            <a:off x="838200" y="1690688"/>
            <a:ext cx="10515600" cy="4916299"/>
          </a:xfrm>
        </p:spPr>
        <p:txBody>
          <a:bodyPr>
            <a:normAutofit fontScale="70000" lnSpcReduction="20000"/>
          </a:bodyPr>
          <a:lstStyle/>
          <a:p>
            <a:r>
              <a:rPr lang="en-US" sz="3400" dirty="0">
                <a:latin typeface="+mj-lt"/>
              </a:rPr>
              <a:t>ASCs can give rise to many specialized cell types of the tissue and organ. </a:t>
            </a:r>
          </a:p>
          <a:p>
            <a:r>
              <a:rPr lang="en-US" sz="3400" dirty="0">
                <a:latin typeface="+mj-lt"/>
              </a:rPr>
              <a:t>Among ASCs, hematopoietic stem cells (HSCs), mesenchymal stem cells (MSCs), and neural stem cells (NSCs) are often utilized in cancer treatment.</a:t>
            </a:r>
          </a:p>
          <a:p>
            <a:endParaRPr lang="en-US" dirty="0">
              <a:latin typeface="+mj-lt"/>
            </a:endParaRPr>
          </a:p>
          <a:p>
            <a:pPr lvl="1">
              <a:buFont typeface="Wingdings" panose="05000000000000000000" pitchFamily="2" charset="2"/>
              <a:buChar char="Ø"/>
            </a:pPr>
            <a:r>
              <a:rPr lang="en-US" sz="3100" b="1" dirty="0">
                <a:latin typeface="+mj-lt"/>
              </a:rPr>
              <a:t>HSCs</a:t>
            </a:r>
            <a:r>
              <a:rPr lang="en-US" sz="3100" dirty="0">
                <a:latin typeface="+mj-lt"/>
              </a:rPr>
              <a:t>, located in bone marrow, can form all mature blood cells in the body. Till now, the infusion of HSCs derived from cord blood is the only procedure of stem cells that were approved by the FDA to treat multiple myeloma, leukemia, and some kinds of blood system disorders.</a:t>
            </a:r>
          </a:p>
          <a:p>
            <a:pPr lvl="1">
              <a:buFont typeface="Wingdings" panose="05000000000000000000" pitchFamily="2" charset="2"/>
              <a:buChar char="Ø"/>
            </a:pPr>
            <a:r>
              <a:rPr lang="en-US" sz="3100" b="1" dirty="0">
                <a:latin typeface="+mj-lt"/>
              </a:rPr>
              <a:t>MSCs </a:t>
            </a:r>
            <a:r>
              <a:rPr lang="en-US" sz="3100" dirty="0">
                <a:latin typeface="+mj-lt"/>
              </a:rPr>
              <a:t>are found in many tissues and organs, playing important roles on tissue repair and regeneration. They can rapidly proliferate and generate several specialized cell types in vitro, such as osteocytes, adipocytes, and chondrocytes. MSCs possess unique biological properties and have been extensively used to support other therapies or to deliver therapeutic agents in treating a variety of cancers.</a:t>
            </a:r>
          </a:p>
          <a:p>
            <a:pPr lvl="1">
              <a:buFont typeface="Wingdings" panose="05000000000000000000" pitchFamily="2" charset="2"/>
              <a:buChar char="Ø"/>
            </a:pPr>
            <a:r>
              <a:rPr lang="en-US" sz="3100" b="1" dirty="0">
                <a:latin typeface="+mj-lt"/>
              </a:rPr>
              <a:t>NSCs, </a:t>
            </a:r>
            <a:r>
              <a:rPr lang="en-US" sz="3100" dirty="0">
                <a:latin typeface="+mj-lt"/>
              </a:rPr>
              <a:t>originally present in the central nervous system, can self-renew and generate new neurons and glial cells. They have been broadly tested to treat both primary and metastatic breast, lung, and prostate cancers in murine models.</a:t>
            </a:r>
          </a:p>
        </p:txBody>
      </p:sp>
    </p:spTree>
    <p:extLst>
      <p:ext uri="{BB962C8B-B14F-4D97-AF65-F5344CB8AC3E}">
        <p14:creationId xmlns:p14="http://schemas.microsoft.com/office/powerpoint/2010/main" val="2669992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8B8B6-8D6D-4F2C-B467-876425AD160B}"/>
              </a:ext>
            </a:extLst>
          </p:cNvPr>
          <p:cNvSpPr>
            <a:spLocks noGrp="1"/>
          </p:cNvSpPr>
          <p:nvPr>
            <p:ph type="title"/>
          </p:nvPr>
        </p:nvSpPr>
        <p:spPr>
          <a:xfrm>
            <a:off x="838200" y="365125"/>
            <a:ext cx="10515600" cy="1033369"/>
          </a:xfrm>
        </p:spPr>
        <p:txBody>
          <a:bodyPr/>
          <a:lstStyle/>
          <a:p>
            <a:pPr algn="ctr"/>
            <a:r>
              <a:rPr lang="en-US" b="0" dirty="0">
                <a:solidFill>
                  <a:srgbClr val="000000"/>
                </a:solidFill>
                <a:effectLst/>
              </a:rPr>
              <a:t>Cancer Stem Cells (CSCs)</a:t>
            </a:r>
            <a:endParaRPr lang="en-US" dirty="0"/>
          </a:p>
        </p:txBody>
      </p:sp>
      <p:sp>
        <p:nvSpPr>
          <p:cNvPr id="3" name="Content Placeholder 2">
            <a:extLst>
              <a:ext uri="{FF2B5EF4-FFF2-40B4-BE49-F238E27FC236}">
                <a16:creationId xmlns:a16="http://schemas.microsoft.com/office/drawing/2014/main" id="{B37DF823-A6A1-4A65-A379-B7D97BB84A47}"/>
              </a:ext>
            </a:extLst>
          </p:cNvPr>
          <p:cNvSpPr>
            <a:spLocks noGrp="1"/>
          </p:cNvSpPr>
          <p:nvPr>
            <p:ph idx="1"/>
          </p:nvPr>
        </p:nvSpPr>
        <p:spPr>
          <a:xfrm>
            <a:off x="838200" y="1690688"/>
            <a:ext cx="10515600" cy="4916299"/>
          </a:xfrm>
        </p:spPr>
        <p:txBody>
          <a:bodyPr>
            <a:normAutofit/>
          </a:bodyPr>
          <a:lstStyle/>
          <a:p>
            <a:r>
              <a:rPr lang="en-US" sz="2400" b="0" i="0" dirty="0">
                <a:solidFill>
                  <a:srgbClr val="222222"/>
                </a:solidFill>
                <a:effectLst/>
                <a:latin typeface="+mj-lt"/>
              </a:rPr>
              <a:t>CSCs, so-called stem-like cells or immature progenitors of tumor cells or tumor-initiating cells, are generated by epigenetic mutations in normal stem cells or in precursor/progenitor cells. </a:t>
            </a:r>
          </a:p>
          <a:p>
            <a:r>
              <a:rPr lang="en-US" sz="2400" b="0" i="0" dirty="0">
                <a:solidFill>
                  <a:srgbClr val="222222"/>
                </a:solidFill>
                <a:effectLst/>
                <a:latin typeface="+mj-lt"/>
              </a:rPr>
              <a:t>CSCs are found within tumor tissues, playing important roles in cancer growth, metastasis, and recurrence. </a:t>
            </a:r>
          </a:p>
          <a:p>
            <a:r>
              <a:rPr lang="en-US" sz="2400" b="0" i="0" dirty="0">
                <a:solidFill>
                  <a:srgbClr val="222222"/>
                </a:solidFill>
                <a:effectLst/>
                <a:latin typeface="+mj-lt"/>
              </a:rPr>
              <a:t>Targeting CSCs could provide a promise to treat various types of solid tumors.</a:t>
            </a:r>
            <a:endParaRPr lang="en-US" sz="3100" dirty="0">
              <a:latin typeface="+mj-lt"/>
            </a:endParaRPr>
          </a:p>
        </p:txBody>
      </p:sp>
    </p:spTree>
    <p:extLst>
      <p:ext uri="{BB962C8B-B14F-4D97-AF65-F5344CB8AC3E}">
        <p14:creationId xmlns:p14="http://schemas.microsoft.com/office/powerpoint/2010/main" val="13385392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11615</TotalTime>
  <Words>4562</Words>
  <Application>Microsoft Office PowerPoint</Application>
  <PresentationFormat>Widescreen</PresentationFormat>
  <Paragraphs>171</Paragraphs>
  <Slides>38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Calibri</vt:lpstr>
      <vt:lpstr>Calibri Light</vt:lpstr>
      <vt:lpstr>Wingdings</vt:lpstr>
      <vt:lpstr>Office Theme</vt:lpstr>
      <vt:lpstr>Application of Biological Therapy in Medicine</vt:lpstr>
      <vt:lpstr>Stem cells in tumor therapy</vt:lpstr>
      <vt:lpstr>Cancer Therapy</vt:lpstr>
      <vt:lpstr>PowerPoint Presentation</vt:lpstr>
      <vt:lpstr>Stem Cells</vt:lpstr>
      <vt:lpstr>Types of Stem Cells</vt:lpstr>
      <vt:lpstr>Pluripotent Stem Cells (PSCs)</vt:lpstr>
      <vt:lpstr>Adult Stem Cells (ASCs)</vt:lpstr>
      <vt:lpstr>Cancer Stem Cells (CSCs)</vt:lpstr>
      <vt:lpstr>Mechanisms Underlying the Action of Stem Cells in Cancer Homing to Bone Marrow</vt:lpstr>
      <vt:lpstr>Mechanisms Underlying the Action of Stem Cells in Cancer Homing to Bone Marrow</vt:lpstr>
      <vt:lpstr>Mechanisms Underlying the Action of Stem Cells in Cancer Tumor-Tropic Effect</vt:lpstr>
      <vt:lpstr>Mechanisms Underlying the Action of Stem Cells in Cancer Paracrine Factor Secretion and Differentiation Capacity</vt:lpstr>
      <vt:lpstr>PowerPoint Presentation</vt:lpstr>
      <vt:lpstr>Mechanisms Underlying the Action of Stem Cells in Cancer Paracrine Factor Secretion and Differentiation Capacity</vt:lpstr>
      <vt:lpstr>Mechanisms Underlying the Action of Stem Cells in Cancer Signaling in CSCs</vt:lpstr>
      <vt:lpstr>The Potential Applications of Stem Cell Therapy in Cancer</vt:lpstr>
      <vt:lpstr>HSC Transplantation</vt:lpstr>
      <vt:lpstr>MSC Transplantation After Cancer Treatment</vt:lpstr>
      <vt:lpstr> Stem Cells as Potential Therapeutic Carriers</vt:lpstr>
      <vt:lpstr> Stem Cells as Potential Therapeutic Carriers Genetically Modified Stem Cells</vt:lpstr>
      <vt:lpstr> Stem Cells as Potential Therapeutic Carriers Genetically Modified Stem Cells</vt:lpstr>
      <vt:lpstr> Stem Cells as Potential Therapeutic Carriers Genetically Modified Stem Cells</vt:lpstr>
      <vt:lpstr> Stem Cells as Potential Therapeutic Carriers Nanoparticles (NPs)-Carrying Stem Cells</vt:lpstr>
      <vt:lpstr> Stem Cells as Potential Therapeutic Carriers Nanoparticles (NPs)-Carrying Stem Cells</vt:lpstr>
      <vt:lpstr> Stem Cells as Potential Therapeutic Carriers Stem Cells as Carriers for Oncolytic Viruses (OVs)</vt:lpstr>
      <vt:lpstr> Stem Cells as Potential Therapeutic Carriers Stem Cell-Derived Exosomes as Therapeutic Carriers</vt:lpstr>
      <vt:lpstr> Stem Cells as Potential Therapeutic Carriers Stem Cell-Derived Exosomes as Therapeutic Carriers</vt:lpstr>
      <vt:lpstr> Stem Cell Source for Production of Immune Cells</vt:lpstr>
      <vt:lpstr> Stem Cell-Based Anti-Cancer Vaccines</vt:lpstr>
      <vt:lpstr> Stem Cell-Based Anti-Cancer Vaccines</vt:lpstr>
      <vt:lpstr> Side Effects and Potential Risks of Stem Cell Therapy Tumorigenesis</vt:lpstr>
      <vt:lpstr> Side Effects and Potential Risks of Stem Cell Therapy Adverse Events in Allogeneic HSC Transplantation</vt:lpstr>
      <vt:lpstr> Side Effects and Potential Risks of Stem Cell Therapy Drug Toxicity and Drug Resistance</vt:lpstr>
      <vt:lpstr> Side Effects and Potential Risks of Stem Cell Therapy Increased Immune Responses and Autoimmunity</vt:lpstr>
      <vt:lpstr> Side Effects and Potential Risks of Stem Cell Therapy Viral Infection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Hereditary immunodeficiencies of innate immunity</dc:title>
  <dc:creator>Dell</dc:creator>
  <cp:lastModifiedBy>Dell</cp:lastModifiedBy>
  <cp:revision>150</cp:revision>
  <dcterms:created xsi:type="dcterms:W3CDTF">2023-09-21T07:53:54Z</dcterms:created>
  <dcterms:modified xsi:type="dcterms:W3CDTF">2023-12-21T06:41:17Z</dcterms:modified>
</cp:coreProperties>
</file>